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handoutMasterIdLst>
    <p:handoutMasterId r:id="rId131"/>
  </p:handoutMasterIdLst>
  <p:sldIdLst>
    <p:sldId id="440" r:id="rId2"/>
    <p:sldId id="577" r:id="rId3"/>
    <p:sldId id="578" r:id="rId4"/>
    <p:sldId id="576" r:id="rId5"/>
    <p:sldId id="564" r:id="rId6"/>
    <p:sldId id="542" r:id="rId7"/>
    <p:sldId id="258" r:id="rId8"/>
    <p:sldId id="257" r:id="rId9"/>
    <p:sldId id="355" r:id="rId10"/>
    <p:sldId id="359" r:id="rId11"/>
    <p:sldId id="447" r:id="rId12"/>
    <p:sldId id="437" r:id="rId13"/>
    <p:sldId id="433" r:id="rId14"/>
    <p:sldId id="282" r:id="rId15"/>
    <p:sldId id="290" r:id="rId16"/>
    <p:sldId id="435" r:id="rId17"/>
    <p:sldId id="436" r:id="rId18"/>
    <p:sldId id="296" r:id="rId19"/>
    <p:sldId id="297" r:id="rId20"/>
    <p:sldId id="298" r:id="rId21"/>
    <p:sldId id="286" r:id="rId22"/>
    <p:sldId id="287" r:id="rId23"/>
    <p:sldId id="288" r:id="rId24"/>
    <p:sldId id="574" r:id="rId25"/>
    <p:sldId id="573" r:id="rId26"/>
    <p:sldId id="575" r:id="rId27"/>
    <p:sldId id="581" r:id="rId28"/>
    <p:sldId id="582" r:id="rId29"/>
    <p:sldId id="583" r:id="rId30"/>
    <p:sldId id="584" r:id="rId31"/>
    <p:sldId id="585" r:id="rId32"/>
    <p:sldId id="580" r:id="rId33"/>
    <p:sldId id="567" r:id="rId34"/>
    <p:sldId id="569" r:id="rId35"/>
    <p:sldId id="289" r:id="rId36"/>
    <p:sldId id="568" r:id="rId37"/>
    <p:sldId id="434" r:id="rId38"/>
    <p:sldId id="547" r:id="rId39"/>
    <p:sldId id="548" r:id="rId40"/>
    <p:sldId id="292" r:id="rId41"/>
    <p:sldId id="293" r:id="rId42"/>
    <p:sldId id="294" r:id="rId43"/>
    <p:sldId id="295" r:id="rId44"/>
    <p:sldId id="565" r:id="rId45"/>
    <p:sldId id="566" r:id="rId46"/>
    <p:sldId id="480" r:id="rId47"/>
    <p:sldId id="481" r:id="rId48"/>
    <p:sldId id="280" r:id="rId49"/>
    <p:sldId id="259" r:id="rId50"/>
    <p:sldId id="260" r:id="rId51"/>
    <p:sldId id="261" r:id="rId52"/>
    <p:sldId id="262" r:id="rId53"/>
    <p:sldId id="263" r:id="rId54"/>
    <p:sldId id="264" r:id="rId55"/>
    <p:sldId id="265" r:id="rId56"/>
    <p:sldId id="266" r:id="rId57"/>
    <p:sldId id="482" r:id="rId58"/>
    <p:sldId id="279" r:id="rId59"/>
    <p:sldId id="267" r:id="rId60"/>
    <p:sldId id="268" r:id="rId61"/>
    <p:sldId id="270" r:id="rId62"/>
    <p:sldId id="271" r:id="rId63"/>
    <p:sldId id="272" r:id="rId64"/>
    <p:sldId id="483" r:id="rId65"/>
    <p:sldId id="273" r:id="rId66"/>
    <p:sldId id="274" r:id="rId67"/>
    <p:sldId id="484" r:id="rId68"/>
    <p:sldId id="485" r:id="rId69"/>
    <p:sldId id="486" r:id="rId70"/>
    <p:sldId id="487" r:id="rId71"/>
    <p:sldId id="488" r:id="rId72"/>
    <p:sldId id="489" r:id="rId73"/>
    <p:sldId id="490" r:id="rId74"/>
    <p:sldId id="491" r:id="rId75"/>
    <p:sldId id="492" r:id="rId76"/>
    <p:sldId id="570" r:id="rId77"/>
    <p:sldId id="571" r:id="rId78"/>
    <p:sldId id="572" r:id="rId79"/>
    <p:sldId id="493" r:id="rId80"/>
    <p:sldId id="256" r:id="rId81"/>
    <p:sldId id="494" r:id="rId82"/>
    <p:sldId id="495" r:id="rId83"/>
    <p:sldId id="497" r:id="rId84"/>
    <p:sldId id="498" r:id="rId85"/>
    <p:sldId id="499" r:id="rId86"/>
    <p:sldId id="500" r:id="rId87"/>
    <p:sldId id="501" r:id="rId88"/>
    <p:sldId id="502" r:id="rId89"/>
    <p:sldId id="503" r:id="rId90"/>
    <p:sldId id="504" r:id="rId91"/>
    <p:sldId id="505" r:id="rId92"/>
    <p:sldId id="506" r:id="rId93"/>
    <p:sldId id="507" r:id="rId94"/>
    <p:sldId id="508" r:id="rId95"/>
    <p:sldId id="509" r:id="rId96"/>
    <p:sldId id="510" r:id="rId97"/>
    <p:sldId id="511" r:id="rId98"/>
    <p:sldId id="283" r:id="rId99"/>
    <p:sldId id="512" r:id="rId100"/>
    <p:sldId id="513" r:id="rId101"/>
    <p:sldId id="276" r:id="rId102"/>
    <p:sldId id="579" r:id="rId103"/>
    <p:sldId id="275" r:id="rId104"/>
    <p:sldId id="284" r:id="rId105"/>
    <p:sldId id="269" r:id="rId106"/>
    <p:sldId id="277" r:id="rId107"/>
    <p:sldId id="587" r:id="rId108"/>
    <p:sldId id="588" r:id="rId109"/>
    <p:sldId id="278" r:id="rId110"/>
    <p:sldId id="514" r:id="rId111"/>
    <p:sldId id="515" r:id="rId112"/>
    <p:sldId id="544" r:id="rId113"/>
    <p:sldId id="545" r:id="rId114"/>
    <p:sldId id="549" r:id="rId115"/>
    <p:sldId id="550" r:id="rId116"/>
    <p:sldId id="551" r:id="rId117"/>
    <p:sldId id="552" r:id="rId118"/>
    <p:sldId id="553" r:id="rId119"/>
    <p:sldId id="554" r:id="rId120"/>
    <p:sldId id="555" r:id="rId121"/>
    <p:sldId id="556" r:id="rId122"/>
    <p:sldId id="557" r:id="rId123"/>
    <p:sldId id="558" r:id="rId124"/>
    <p:sldId id="559" r:id="rId125"/>
    <p:sldId id="560" r:id="rId126"/>
    <p:sldId id="561" r:id="rId127"/>
    <p:sldId id="562" r:id="rId128"/>
    <p:sldId id="563" r:id="rId129"/>
  </p:sldIdLst>
  <p:sldSz cx="12192000" cy="6858000"/>
  <p:notesSz cx="7104063" cy="102346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3" autoAdjust="0"/>
    <p:restoredTop sz="85736" autoAdjust="0"/>
  </p:normalViewPr>
  <p:slideViewPr>
    <p:cSldViewPr snapToGrid="0">
      <p:cViewPr>
        <p:scale>
          <a:sx n="80" d="100"/>
          <a:sy n="80" d="100"/>
        </p:scale>
        <p:origin x="381" y="3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en-US"/>
          </a:p>
        </p:txBody>
      </p:sp>
      <p:sp>
        <p:nvSpPr>
          <p:cNvPr id="3" name="Date Placeholder 2"/>
          <p:cNvSpPr>
            <a:spLocks noGrp="1"/>
          </p:cNvSpPr>
          <p:nvPr>
            <p:ph type="dt" sz="quarter" idx="1"/>
          </p:nvPr>
        </p:nvSpPr>
        <p:spPr>
          <a:xfrm>
            <a:off x="4023993" y="0"/>
            <a:ext cx="3078427" cy="513508"/>
          </a:xfrm>
          <a:prstGeom prst="rect">
            <a:avLst/>
          </a:prstGeom>
        </p:spPr>
        <p:txBody>
          <a:bodyPr vert="horz" lIns="95088" tIns="47544" rIns="95088" bIns="47544" rtlCol="0"/>
          <a:lstStyle>
            <a:lvl1pPr algn="r">
              <a:defRPr sz="1200"/>
            </a:lvl1pPr>
          </a:lstStyle>
          <a:p>
            <a:fld id="{855A244C-9F30-4C83-A8DE-CCD8ECA97FB4}" type="datetimeFigureOut">
              <a:rPr lang="en-US" smtClean="0"/>
              <a:t>3/30/2025</a:t>
            </a:fld>
            <a:endParaRPr lang="en-US"/>
          </a:p>
        </p:txBody>
      </p:sp>
      <p:sp>
        <p:nvSpPr>
          <p:cNvPr id="4" name="Footer Placeholder 3"/>
          <p:cNvSpPr>
            <a:spLocks noGrp="1"/>
          </p:cNvSpPr>
          <p:nvPr>
            <p:ph type="ftr" sz="quarter" idx="2"/>
          </p:nvPr>
        </p:nvSpPr>
        <p:spPr>
          <a:xfrm>
            <a:off x="1" y="9721106"/>
            <a:ext cx="3078427" cy="513507"/>
          </a:xfrm>
          <a:prstGeom prst="rect">
            <a:avLst/>
          </a:prstGeom>
        </p:spPr>
        <p:txBody>
          <a:bodyPr vert="horz" lIns="95088" tIns="47544" rIns="95088" bIns="47544" rtlCol="0" anchor="b"/>
          <a:lstStyle>
            <a:lvl1pPr algn="l">
              <a:defRPr sz="1200"/>
            </a:lvl1pPr>
          </a:lstStyle>
          <a:p>
            <a:endParaRPr lang="en-US"/>
          </a:p>
        </p:txBody>
      </p:sp>
      <p:sp>
        <p:nvSpPr>
          <p:cNvPr id="5" name="Slide Number Placeholder 4"/>
          <p:cNvSpPr>
            <a:spLocks noGrp="1"/>
          </p:cNvSpPr>
          <p:nvPr>
            <p:ph type="sldNum" sz="quarter" idx="3"/>
          </p:nvPr>
        </p:nvSpPr>
        <p:spPr>
          <a:xfrm>
            <a:off x="4023993" y="9721106"/>
            <a:ext cx="3078427" cy="513507"/>
          </a:xfrm>
          <a:prstGeom prst="rect">
            <a:avLst/>
          </a:prstGeom>
        </p:spPr>
        <p:txBody>
          <a:bodyPr vert="horz" lIns="95088" tIns="47544" rIns="95088" bIns="47544" rtlCol="0" anchor="b"/>
          <a:lstStyle>
            <a:lvl1pPr algn="r">
              <a:defRPr sz="1200"/>
            </a:lvl1pPr>
          </a:lstStyle>
          <a:p>
            <a:fld id="{A548FC6E-990A-4504-A305-C473D6229AAF}" type="slidenum">
              <a:rPr lang="en-US" smtClean="0"/>
              <a:t>‹#›</a:t>
            </a:fld>
            <a:endParaRPr lang="en-US"/>
          </a:p>
        </p:txBody>
      </p:sp>
    </p:spTree>
    <p:extLst>
      <p:ext uri="{BB962C8B-B14F-4D97-AF65-F5344CB8AC3E}">
        <p14:creationId xmlns:p14="http://schemas.microsoft.com/office/powerpoint/2010/main" val="253534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5088" tIns="47544" rIns="95088" bIns="47544" rtlCol="0"/>
          <a:lstStyle>
            <a:lvl1pPr algn="l">
              <a:defRPr sz="1200"/>
            </a:lvl1pPr>
          </a:lstStyle>
          <a:p>
            <a:endParaRPr lang="nl-NL"/>
          </a:p>
        </p:txBody>
      </p:sp>
      <p:sp>
        <p:nvSpPr>
          <p:cNvPr id="3" name="Date Placeholder 2"/>
          <p:cNvSpPr>
            <a:spLocks noGrp="1"/>
          </p:cNvSpPr>
          <p:nvPr>
            <p:ph type="dt" idx="1"/>
          </p:nvPr>
        </p:nvSpPr>
        <p:spPr>
          <a:xfrm>
            <a:off x="4023993" y="0"/>
            <a:ext cx="3078427" cy="513508"/>
          </a:xfrm>
          <a:prstGeom prst="rect">
            <a:avLst/>
          </a:prstGeom>
        </p:spPr>
        <p:txBody>
          <a:bodyPr vert="horz" lIns="95088" tIns="47544" rIns="95088" bIns="47544" rtlCol="0"/>
          <a:lstStyle>
            <a:lvl1pPr algn="r">
              <a:defRPr sz="1200"/>
            </a:lvl1pPr>
          </a:lstStyle>
          <a:p>
            <a:fld id="{60BDB998-4A18-4804-8747-3DD07DA81E2F}" type="datetimeFigureOut">
              <a:rPr lang="nl-NL" smtClean="0"/>
              <a:t>30-3-2025</a:t>
            </a:fld>
            <a:endParaRPr lang="nl-NL"/>
          </a:p>
        </p:txBody>
      </p:sp>
      <p:sp>
        <p:nvSpPr>
          <p:cNvPr id="4" name="Slide Image Placeholder 3"/>
          <p:cNvSpPr>
            <a:spLocks noGrp="1" noRot="1" noChangeAspect="1"/>
          </p:cNvSpPr>
          <p:nvPr>
            <p:ph type="sldImg" idx="2"/>
          </p:nvPr>
        </p:nvSpPr>
        <p:spPr>
          <a:xfrm>
            <a:off x="479425" y="1277938"/>
            <a:ext cx="6145213" cy="3455987"/>
          </a:xfrm>
          <a:prstGeom prst="rect">
            <a:avLst/>
          </a:prstGeom>
          <a:noFill/>
          <a:ln w="12700">
            <a:solidFill>
              <a:prstClr val="black"/>
            </a:solidFill>
          </a:ln>
        </p:spPr>
        <p:txBody>
          <a:bodyPr vert="horz" lIns="95088" tIns="47544" rIns="95088" bIns="47544" rtlCol="0" anchor="ctr"/>
          <a:lstStyle/>
          <a:p>
            <a:endParaRPr lang="nl-NL"/>
          </a:p>
        </p:txBody>
      </p:sp>
      <p:sp>
        <p:nvSpPr>
          <p:cNvPr id="5" name="Notes Placeholder 4"/>
          <p:cNvSpPr>
            <a:spLocks noGrp="1"/>
          </p:cNvSpPr>
          <p:nvPr>
            <p:ph type="body" sz="quarter" idx="3"/>
          </p:nvPr>
        </p:nvSpPr>
        <p:spPr>
          <a:xfrm>
            <a:off x="710407" y="4925408"/>
            <a:ext cx="5683250" cy="4029879"/>
          </a:xfrm>
          <a:prstGeom prst="rect">
            <a:avLst/>
          </a:prstGeom>
        </p:spPr>
        <p:txBody>
          <a:bodyPr vert="horz" lIns="95088" tIns="47544" rIns="95088" bIns="475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1" y="9721106"/>
            <a:ext cx="3078427" cy="513507"/>
          </a:xfrm>
          <a:prstGeom prst="rect">
            <a:avLst/>
          </a:prstGeom>
        </p:spPr>
        <p:txBody>
          <a:bodyPr vert="horz" lIns="95088" tIns="47544" rIns="95088" bIns="47544" rtlCol="0" anchor="b"/>
          <a:lstStyle>
            <a:lvl1pPr algn="l">
              <a:defRPr sz="1200"/>
            </a:lvl1pPr>
          </a:lstStyle>
          <a:p>
            <a:endParaRPr lang="nl-NL"/>
          </a:p>
        </p:txBody>
      </p:sp>
      <p:sp>
        <p:nvSpPr>
          <p:cNvPr id="7" name="Slide Number Placeholder 6"/>
          <p:cNvSpPr>
            <a:spLocks noGrp="1"/>
          </p:cNvSpPr>
          <p:nvPr>
            <p:ph type="sldNum" sz="quarter" idx="5"/>
          </p:nvPr>
        </p:nvSpPr>
        <p:spPr>
          <a:xfrm>
            <a:off x="4023993" y="9721106"/>
            <a:ext cx="3078427" cy="513507"/>
          </a:xfrm>
          <a:prstGeom prst="rect">
            <a:avLst/>
          </a:prstGeom>
        </p:spPr>
        <p:txBody>
          <a:bodyPr vert="horz" lIns="95088" tIns="47544" rIns="95088" bIns="47544" rtlCol="0" anchor="b"/>
          <a:lstStyle>
            <a:lvl1pPr algn="r">
              <a:defRPr sz="1200"/>
            </a:lvl1pPr>
          </a:lstStyle>
          <a:p>
            <a:fld id="{04016DE9-CA4A-4D53-B0D8-48C51F824710}" type="slidenum">
              <a:rPr lang="nl-NL" smtClean="0"/>
              <a:t>‹#›</a:t>
            </a:fld>
            <a:endParaRPr lang="nl-NL"/>
          </a:p>
        </p:txBody>
      </p:sp>
    </p:spTree>
    <p:extLst>
      <p:ext uri="{BB962C8B-B14F-4D97-AF65-F5344CB8AC3E}">
        <p14:creationId xmlns:p14="http://schemas.microsoft.com/office/powerpoint/2010/main" val="58594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EEC6C0E-0ECE-4351-B024-7C1000C70CE1}" type="slidenum">
              <a:rPr lang="en-US" smtClean="0"/>
              <a:t>6</a:t>
            </a:fld>
            <a:endParaRPr lang="en-US"/>
          </a:p>
        </p:txBody>
      </p:sp>
    </p:spTree>
    <p:extLst>
      <p:ext uri="{BB962C8B-B14F-4D97-AF65-F5344CB8AC3E}">
        <p14:creationId xmlns:p14="http://schemas.microsoft.com/office/powerpoint/2010/main" val="1075602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86F3-DFF2-D05A-1ACA-60D410C32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1CDD4-8A43-15E9-B0A8-56947B4B63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1D82A4-AD26-D313-8C54-C9DE8565A7FB}"/>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FD970B35-0858-9C57-19E6-650088C7D832}"/>
              </a:ext>
            </a:extLst>
          </p:cNvPr>
          <p:cNvSpPr>
            <a:spLocks noGrp="1"/>
          </p:cNvSpPr>
          <p:nvPr>
            <p:ph type="sldNum" sz="quarter" idx="10"/>
          </p:nvPr>
        </p:nvSpPr>
        <p:spPr/>
        <p:txBody>
          <a:bodyPr/>
          <a:lstStyle/>
          <a:p>
            <a:fld id="{E36C4827-840E-4EC5-B0B2-4EAAD02724FF}" type="slidenum">
              <a:rPr lang="en-US" smtClean="0"/>
              <a:t>25</a:t>
            </a:fld>
            <a:endParaRPr lang="en-US"/>
          </a:p>
        </p:txBody>
      </p:sp>
    </p:spTree>
    <p:extLst>
      <p:ext uri="{BB962C8B-B14F-4D97-AF65-F5344CB8AC3E}">
        <p14:creationId xmlns:p14="http://schemas.microsoft.com/office/powerpoint/2010/main" val="2081383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609D3-27B0-80F1-38B1-84B42484A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6C099-4300-999B-F7E5-6CA70DF48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E36059-C5C7-B089-3865-76D29E0C9B54}"/>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33431D2B-31A7-81B3-8827-0384B2EACD57}"/>
              </a:ext>
            </a:extLst>
          </p:cNvPr>
          <p:cNvSpPr>
            <a:spLocks noGrp="1"/>
          </p:cNvSpPr>
          <p:nvPr>
            <p:ph type="sldNum" sz="quarter" idx="10"/>
          </p:nvPr>
        </p:nvSpPr>
        <p:spPr/>
        <p:txBody>
          <a:bodyPr/>
          <a:lstStyle/>
          <a:p>
            <a:fld id="{E36C4827-840E-4EC5-B0B2-4EAAD02724FF}" type="slidenum">
              <a:rPr lang="en-US" smtClean="0"/>
              <a:t>26</a:t>
            </a:fld>
            <a:endParaRPr lang="en-US"/>
          </a:p>
        </p:txBody>
      </p:sp>
    </p:spTree>
    <p:extLst>
      <p:ext uri="{BB962C8B-B14F-4D97-AF65-F5344CB8AC3E}">
        <p14:creationId xmlns:p14="http://schemas.microsoft.com/office/powerpoint/2010/main" val="95407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1096A-85AD-0927-A436-98EFC1210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A0D2D-2D9E-598A-0511-F253574A9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C6BE72-D53D-A4C7-24E6-0EACBE4898A6}"/>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B3999D54-72E0-7582-9816-A45D7499603A}"/>
              </a:ext>
            </a:extLst>
          </p:cNvPr>
          <p:cNvSpPr>
            <a:spLocks noGrp="1"/>
          </p:cNvSpPr>
          <p:nvPr>
            <p:ph type="sldNum" sz="quarter" idx="10"/>
          </p:nvPr>
        </p:nvSpPr>
        <p:spPr/>
        <p:txBody>
          <a:bodyPr/>
          <a:lstStyle/>
          <a:p>
            <a:fld id="{E36C4827-840E-4EC5-B0B2-4EAAD02724FF}" type="slidenum">
              <a:rPr lang="en-US" smtClean="0"/>
              <a:t>27</a:t>
            </a:fld>
            <a:endParaRPr lang="en-US"/>
          </a:p>
        </p:txBody>
      </p:sp>
    </p:spTree>
    <p:extLst>
      <p:ext uri="{BB962C8B-B14F-4D97-AF65-F5344CB8AC3E}">
        <p14:creationId xmlns:p14="http://schemas.microsoft.com/office/powerpoint/2010/main" val="2874987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F372D-657D-A90D-6745-59A0318D9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0B9C1-52F0-B7CF-7D2F-771E11A5C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6B157-5A87-2419-D690-E8D54AD914AD}"/>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8F2A1AE9-7468-77C2-9380-F5086CCFBEF3}"/>
              </a:ext>
            </a:extLst>
          </p:cNvPr>
          <p:cNvSpPr>
            <a:spLocks noGrp="1"/>
          </p:cNvSpPr>
          <p:nvPr>
            <p:ph type="sldNum" sz="quarter" idx="10"/>
          </p:nvPr>
        </p:nvSpPr>
        <p:spPr/>
        <p:txBody>
          <a:bodyPr/>
          <a:lstStyle/>
          <a:p>
            <a:fld id="{E36C4827-840E-4EC5-B0B2-4EAAD02724FF}" type="slidenum">
              <a:rPr lang="en-US" smtClean="0"/>
              <a:t>28</a:t>
            </a:fld>
            <a:endParaRPr lang="en-US"/>
          </a:p>
        </p:txBody>
      </p:sp>
    </p:spTree>
    <p:extLst>
      <p:ext uri="{BB962C8B-B14F-4D97-AF65-F5344CB8AC3E}">
        <p14:creationId xmlns:p14="http://schemas.microsoft.com/office/powerpoint/2010/main" val="46628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5A94C-D6C1-A234-EFC2-EACD013802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6F399-B893-BED4-7EBD-153B3EA53E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5D43E-7118-E517-BFE6-E580B07DA86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F44B503B-1C75-1A2D-C916-BA1A83473FC6}"/>
              </a:ext>
            </a:extLst>
          </p:cNvPr>
          <p:cNvSpPr>
            <a:spLocks noGrp="1"/>
          </p:cNvSpPr>
          <p:nvPr>
            <p:ph type="sldNum" sz="quarter" idx="10"/>
          </p:nvPr>
        </p:nvSpPr>
        <p:spPr/>
        <p:txBody>
          <a:bodyPr/>
          <a:lstStyle/>
          <a:p>
            <a:fld id="{E36C4827-840E-4EC5-B0B2-4EAAD02724FF}" type="slidenum">
              <a:rPr lang="en-US" smtClean="0"/>
              <a:t>29</a:t>
            </a:fld>
            <a:endParaRPr lang="en-US"/>
          </a:p>
        </p:txBody>
      </p:sp>
    </p:spTree>
    <p:extLst>
      <p:ext uri="{BB962C8B-B14F-4D97-AF65-F5344CB8AC3E}">
        <p14:creationId xmlns:p14="http://schemas.microsoft.com/office/powerpoint/2010/main" val="2791854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83167-7633-6198-CFEC-8194674D86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A24AB-52F1-8F14-45F5-414821B075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CE1938-0E6B-5683-47CC-830B28B113C2}"/>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0BA65C5C-C3E5-835F-FA1F-B99D63CE4D84}"/>
              </a:ext>
            </a:extLst>
          </p:cNvPr>
          <p:cNvSpPr>
            <a:spLocks noGrp="1"/>
          </p:cNvSpPr>
          <p:nvPr>
            <p:ph type="sldNum" sz="quarter" idx="10"/>
          </p:nvPr>
        </p:nvSpPr>
        <p:spPr/>
        <p:txBody>
          <a:bodyPr/>
          <a:lstStyle/>
          <a:p>
            <a:fld id="{E36C4827-840E-4EC5-B0B2-4EAAD02724FF}" type="slidenum">
              <a:rPr lang="en-US" smtClean="0"/>
              <a:t>30</a:t>
            </a:fld>
            <a:endParaRPr lang="en-US"/>
          </a:p>
        </p:txBody>
      </p:sp>
    </p:spTree>
    <p:extLst>
      <p:ext uri="{BB962C8B-B14F-4D97-AF65-F5344CB8AC3E}">
        <p14:creationId xmlns:p14="http://schemas.microsoft.com/office/powerpoint/2010/main" val="2395348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00905-FDF4-8F20-6F62-27D8E9F6D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441AB4-269C-FEF4-6747-B5CD2B4D46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A89122-F49E-A256-C5AD-72452B33048F}"/>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49746EC4-9E10-4D24-D995-F9DCFCC155AB}"/>
              </a:ext>
            </a:extLst>
          </p:cNvPr>
          <p:cNvSpPr>
            <a:spLocks noGrp="1"/>
          </p:cNvSpPr>
          <p:nvPr>
            <p:ph type="sldNum" sz="quarter" idx="10"/>
          </p:nvPr>
        </p:nvSpPr>
        <p:spPr/>
        <p:txBody>
          <a:bodyPr/>
          <a:lstStyle/>
          <a:p>
            <a:fld id="{E36C4827-840E-4EC5-B0B2-4EAAD02724FF}" type="slidenum">
              <a:rPr lang="en-US" smtClean="0"/>
              <a:t>31</a:t>
            </a:fld>
            <a:endParaRPr lang="en-US"/>
          </a:p>
        </p:txBody>
      </p:sp>
    </p:spTree>
    <p:extLst>
      <p:ext uri="{BB962C8B-B14F-4D97-AF65-F5344CB8AC3E}">
        <p14:creationId xmlns:p14="http://schemas.microsoft.com/office/powerpoint/2010/main" val="811588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D0BC2-5488-6F78-EF76-F191722BAD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585BF-DFFE-14CE-618D-C575CDEBF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785D00-EDA7-8311-94D3-EC11BCF4FDEF}"/>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79D179B6-9C11-7056-0498-61C6BD0098CF}"/>
              </a:ext>
            </a:extLst>
          </p:cNvPr>
          <p:cNvSpPr>
            <a:spLocks noGrp="1"/>
          </p:cNvSpPr>
          <p:nvPr>
            <p:ph type="sldNum" sz="quarter" idx="10"/>
          </p:nvPr>
        </p:nvSpPr>
        <p:spPr/>
        <p:txBody>
          <a:bodyPr/>
          <a:lstStyle/>
          <a:p>
            <a:fld id="{E36C4827-840E-4EC5-B0B2-4EAAD02724FF}" type="slidenum">
              <a:rPr lang="en-US" smtClean="0"/>
              <a:t>32</a:t>
            </a:fld>
            <a:endParaRPr lang="en-US"/>
          </a:p>
        </p:txBody>
      </p:sp>
    </p:spTree>
    <p:extLst>
      <p:ext uri="{BB962C8B-B14F-4D97-AF65-F5344CB8AC3E}">
        <p14:creationId xmlns:p14="http://schemas.microsoft.com/office/powerpoint/2010/main" val="70823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37</a:t>
            </a:fld>
            <a:endParaRPr lang="nl-NL"/>
          </a:p>
        </p:txBody>
      </p:sp>
    </p:spTree>
    <p:extLst>
      <p:ext uri="{BB962C8B-B14F-4D97-AF65-F5344CB8AC3E}">
        <p14:creationId xmlns:p14="http://schemas.microsoft.com/office/powerpoint/2010/main" val="3509847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1F64F-1C48-8EFD-CFED-6E7ECCC1C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B027DD-592F-3E88-DF6F-B25A1E42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9A83C-9328-A109-BBFC-1AD310B5F9D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0BF2BA6E-18BA-57AA-1979-43F79952A874}"/>
              </a:ext>
            </a:extLst>
          </p:cNvPr>
          <p:cNvSpPr>
            <a:spLocks noGrp="1"/>
          </p:cNvSpPr>
          <p:nvPr>
            <p:ph type="sldNum" sz="quarter" idx="10"/>
          </p:nvPr>
        </p:nvSpPr>
        <p:spPr/>
        <p:txBody>
          <a:bodyPr/>
          <a:lstStyle/>
          <a:p>
            <a:fld id="{E36C4827-840E-4EC5-B0B2-4EAAD02724FF}" type="slidenum">
              <a:rPr lang="en-US" smtClean="0"/>
              <a:t>38</a:t>
            </a:fld>
            <a:endParaRPr lang="en-US"/>
          </a:p>
        </p:txBody>
      </p:sp>
    </p:spTree>
    <p:extLst>
      <p:ext uri="{BB962C8B-B14F-4D97-AF65-F5344CB8AC3E}">
        <p14:creationId xmlns:p14="http://schemas.microsoft.com/office/powerpoint/2010/main" val="2150052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about how we think we should be solving problems.</a:t>
            </a:r>
            <a:endParaRPr lang="LID4096" dirty="0"/>
          </a:p>
        </p:txBody>
      </p:sp>
      <p:sp>
        <p:nvSpPr>
          <p:cNvPr id="4" name="Slide Number Placeholder 3"/>
          <p:cNvSpPr>
            <a:spLocks noGrp="1"/>
          </p:cNvSpPr>
          <p:nvPr>
            <p:ph type="sldNum" sz="quarter" idx="5"/>
          </p:nvPr>
        </p:nvSpPr>
        <p:spPr/>
        <p:txBody>
          <a:bodyPr/>
          <a:lstStyle/>
          <a:p>
            <a:fld id="{91718EA0-EAEA-4EC0-AF17-1A995B52E4C6}" type="slidenum">
              <a:rPr lang="LID4096" smtClean="0"/>
              <a:t>7</a:t>
            </a:fld>
            <a:endParaRPr lang="LID4096"/>
          </a:p>
        </p:txBody>
      </p:sp>
    </p:spTree>
    <p:extLst>
      <p:ext uri="{BB962C8B-B14F-4D97-AF65-F5344CB8AC3E}">
        <p14:creationId xmlns:p14="http://schemas.microsoft.com/office/powerpoint/2010/main" val="3389164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aseline="0" dirty="0"/>
          </a:p>
        </p:txBody>
      </p:sp>
      <p:sp>
        <p:nvSpPr>
          <p:cNvPr id="4" name="Slide Number Placeholder 3"/>
          <p:cNvSpPr>
            <a:spLocks noGrp="1"/>
          </p:cNvSpPr>
          <p:nvPr>
            <p:ph type="sldNum" sz="quarter" idx="10"/>
          </p:nvPr>
        </p:nvSpPr>
        <p:spPr/>
        <p:txBody>
          <a:bodyPr/>
          <a:lstStyle/>
          <a:p>
            <a:fld id="{6B017D7B-CB71-4D74-BCF4-0A1399F0396F}" type="slidenum">
              <a:rPr lang="nl-NL" smtClean="0"/>
              <a:t>46</a:t>
            </a:fld>
            <a:endParaRPr lang="nl-NL"/>
          </a:p>
        </p:txBody>
      </p:sp>
    </p:spTree>
    <p:extLst>
      <p:ext uri="{BB962C8B-B14F-4D97-AF65-F5344CB8AC3E}">
        <p14:creationId xmlns:p14="http://schemas.microsoft.com/office/powerpoint/2010/main" val="59551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B017D7B-CB71-4D74-BCF4-0A1399F0396F}" type="slidenum">
              <a:rPr lang="nl-NL" smtClean="0"/>
              <a:t>47</a:t>
            </a:fld>
            <a:endParaRPr lang="nl-NL"/>
          </a:p>
        </p:txBody>
      </p:sp>
    </p:spTree>
    <p:extLst>
      <p:ext uri="{BB962C8B-B14F-4D97-AF65-F5344CB8AC3E}">
        <p14:creationId xmlns:p14="http://schemas.microsoft.com/office/powerpoint/2010/main" val="1614436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82CC7-D883-3B1A-7395-346C9D1610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80729-DB47-5435-5A9C-478E57EC7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A8B59-EACC-FE41-F54E-DA1A7D53682D}"/>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E238F8C7-13DC-A8EB-495B-ED37CE0AEAEF}"/>
              </a:ext>
            </a:extLst>
          </p:cNvPr>
          <p:cNvSpPr>
            <a:spLocks noGrp="1"/>
          </p:cNvSpPr>
          <p:nvPr>
            <p:ph type="sldNum" sz="quarter" idx="10"/>
          </p:nvPr>
        </p:nvSpPr>
        <p:spPr/>
        <p:txBody>
          <a:bodyPr/>
          <a:lstStyle/>
          <a:p>
            <a:fld id="{6B017D7B-CB71-4D74-BCF4-0A1399F0396F}" type="slidenum">
              <a:rPr lang="nl-NL" smtClean="0"/>
              <a:t>48</a:t>
            </a:fld>
            <a:endParaRPr lang="nl-NL"/>
          </a:p>
        </p:txBody>
      </p:sp>
    </p:spTree>
    <p:extLst>
      <p:ext uri="{BB962C8B-B14F-4D97-AF65-F5344CB8AC3E}">
        <p14:creationId xmlns:p14="http://schemas.microsoft.com/office/powerpoint/2010/main" val="4158335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49</a:t>
            </a:fld>
            <a:endParaRPr lang="nl-NL"/>
          </a:p>
        </p:txBody>
      </p:sp>
    </p:spTree>
    <p:extLst>
      <p:ext uri="{BB962C8B-B14F-4D97-AF65-F5344CB8AC3E}">
        <p14:creationId xmlns:p14="http://schemas.microsoft.com/office/powerpoint/2010/main" val="2580617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50</a:t>
            </a:fld>
            <a:endParaRPr lang="nl-NL"/>
          </a:p>
        </p:txBody>
      </p:sp>
    </p:spTree>
    <p:extLst>
      <p:ext uri="{BB962C8B-B14F-4D97-AF65-F5344CB8AC3E}">
        <p14:creationId xmlns:p14="http://schemas.microsoft.com/office/powerpoint/2010/main" val="1554508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51</a:t>
            </a:fld>
            <a:endParaRPr lang="nl-NL"/>
          </a:p>
        </p:txBody>
      </p:sp>
    </p:spTree>
    <p:extLst>
      <p:ext uri="{BB962C8B-B14F-4D97-AF65-F5344CB8AC3E}">
        <p14:creationId xmlns:p14="http://schemas.microsoft.com/office/powerpoint/2010/main" val="2449749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52</a:t>
            </a:fld>
            <a:endParaRPr lang="nl-NL"/>
          </a:p>
        </p:txBody>
      </p:sp>
    </p:spTree>
    <p:extLst>
      <p:ext uri="{BB962C8B-B14F-4D97-AF65-F5344CB8AC3E}">
        <p14:creationId xmlns:p14="http://schemas.microsoft.com/office/powerpoint/2010/main" val="1562337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53</a:t>
            </a:fld>
            <a:endParaRPr lang="nl-NL"/>
          </a:p>
        </p:txBody>
      </p:sp>
    </p:spTree>
    <p:extLst>
      <p:ext uri="{BB962C8B-B14F-4D97-AF65-F5344CB8AC3E}">
        <p14:creationId xmlns:p14="http://schemas.microsoft.com/office/powerpoint/2010/main" val="148477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54</a:t>
            </a:fld>
            <a:endParaRPr lang="nl-NL"/>
          </a:p>
        </p:txBody>
      </p:sp>
    </p:spTree>
    <p:extLst>
      <p:ext uri="{BB962C8B-B14F-4D97-AF65-F5344CB8AC3E}">
        <p14:creationId xmlns:p14="http://schemas.microsoft.com/office/powerpoint/2010/main" val="3722402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55</a:t>
            </a:fld>
            <a:endParaRPr lang="nl-NL"/>
          </a:p>
        </p:txBody>
      </p:sp>
    </p:spTree>
    <p:extLst>
      <p:ext uri="{BB962C8B-B14F-4D97-AF65-F5344CB8AC3E}">
        <p14:creationId xmlns:p14="http://schemas.microsoft.com/office/powerpoint/2010/main" val="4010029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11</a:t>
            </a:fld>
            <a:endParaRPr lang="nl-NL"/>
          </a:p>
        </p:txBody>
      </p:sp>
    </p:spTree>
    <p:extLst>
      <p:ext uri="{BB962C8B-B14F-4D97-AF65-F5344CB8AC3E}">
        <p14:creationId xmlns:p14="http://schemas.microsoft.com/office/powerpoint/2010/main" val="324608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Slide Number Placeholder 3"/>
          <p:cNvSpPr>
            <a:spLocks noGrp="1"/>
          </p:cNvSpPr>
          <p:nvPr>
            <p:ph type="sldNum" sz="quarter" idx="10"/>
          </p:nvPr>
        </p:nvSpPr>
        <p:spPr/>
        <p:txBody>
          <a:bodyPr/>
          <a:lstStyle/>
          <a:p>
            <a:fld id="{7057AE92-D5D5-4227-B9E7-799476156D5D}" type="slidenum">
              <a:rPr lang="nl-NL" smtClean="0"/>
              <a:t>56</a:t>
            </a:fld>
            <a:endParaRPr lang="nl-NL"/>
          </a:p>
        </p:txBody>
      </p:sp>
    </p:spTree>
    <p:extLst>
      <p:ext uri="{BB962C8B-B14F-4D97-AF65-F5344CB8AC3E}">
        <p14:creationId xmlns:p14="http://schemas.microsoft.com/office/powerpoint/2010/main" val="2996609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C245A-44EA-A127-D324-32B8CD4A3B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9C8B6-B2E4-EB78-CF09-75EF38EC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886EB-0064-C2A8-3384-E7388761B3B9}"/>
              </a:ext>
            </a:extLst>
          </p:cNvPr>
          <p:cNvSpPr>
            <a:spLocks noGrp="1"/>
          </p:cNvSpPr>
          <p:nvPr>
            <p:ph type="body" idx="1"/>
          </p:nvPr>
        </p:nvSpPr>
        <p:spPr/>
        <p:txBody>
          <a:bodyPr/>
          <a:lstStyle/>
          <a:p>
            <a:pPr>
              <a:buNone/>
            </a:pPr>
            <a:r>
              <a:rPr lang="en-GB" dirty="0"/>
              <a:t>The dashed line represents the </a:t>
            </a:r>
            <a:r>
              <a:rPr lang="en-GB" b="1" dirty="0"/>
              <a:t>slope of the blue curve</a:t>
            </a:r>
            <a:r>
              <a:rPr lang="en-GB" dirty="0"/>
              <a:t> at the starting point. Here's how it works:</a:t>
            </a:r>
          </a:p>
          <a:p>
            <a:pPr>
              <a:buFont typeface="Arial" panose="020B0604020202020204" pitchFamily="34" charset="0"/>
              <a:buChar char="•"/>
            </a:pPr>
            <a:r>
              <a:rPr lang="en-GB" dirty="0"/>
              <a:t>The </a:t>
            </a:r>
            <a:r>
              <a:rPr lang="en-GB" b="1" dirty="0"/>
              <a:t>steepness</a:t>
            </a:r>
            <a:r>
              <a:rPr lang="en-GB" dirty="0"/>
              <a:t> of that line shows </a:t>
            </a:r>
            <a:r>
              <a:rPr lang="en-GB" b="1" dirty="0"/>
              <a:t>how big the gradient is</a:t>
            </a:r>
            <a:r>
              <a:rPr lang="en-GB" dirty="0"/>
              <a:t>.</a:t>
            </a:r>
          </a:p>
          <a:p>
            <a:pPr>
              <a:buFont typeface="Arial" panose="020B0604020202020204" pitchFamily="34" charset="0"/>
              <a:buChar char="•"/>
            </a:pPr>
            <a:r>
              <a:rPr lang="en-GB" dirty="0"/>
              <a:t>The </a:t>
            </a:r>
            <a:r>
              <a:rPr lang="en-GB" b="1" dirty="0"/>
              <a:t>direction</a:t>
            </a:r>
            <a:r>
              <a:rPr lang="en-GB" dirty="0"/>
              <a:t> of the line tells us which way the cost function is increasing or decreasing.</a:t>
            </a:r>
          </a:p>
          <a:p>
            <a:pPr>
              <a:buFont typeface="Arial" panose="020B0604020202020204" pitchFamily="34" charset="0"/>
              <a:buChar char="•"/>
            </a:pPr>
            <a:r>
              <a:rPr lang="en-GB" dirty="0"/>
              <a:t>Since we want to </a:t>
            </a:r>
            <a:r>
              <a:rPr lang="en-GB" b="1" dirty="0"/>
              <a:t>minimize</a:t>
            </a:r>
            <a:r>
              <a:rPr lang="en-GB" dirty="0"/>
              <a:t> the cost, we </a:t>
            </a:r>
            <a:r>
              <a:rPr lang="en-GB" b="1" dirty="0"/>
              <a:t>go in the opposite direction</a:t>
            </a:r>
            <a:r>
              <a:rPr lang="en-GB" dirty="0"/>
              <a:t> of the gradient (downhill).</a:t>
            </a:r>
          </a:p>
          <a:p>
            <a:endParaRPr lang="nl-BE" baseline="0" dirty="0"/>
          </a:p>
        </p:txBody>
      </p:sp>
      <p:sp>
        <p:nvSpPr>
          <p:cNvPr id="4" name="Slide Number Placeholder 3">
            <a:extLst>
              <a:ext uri="{FF2B5EF4-FFF2-40B4-BE49-F238E27FC236}">
                <a16:creationId xmlns:a16="http://schemas.microsoft.com/office/drawing/2014/main" id="{5A057D5C-7AA8-EC6C-D108-DEA22ED71426}"/>
              </a:ext>
            </a:extLst>
          </p:cNvPr>
          <p:cNvSpPr>
            <a:spLocks noGrp="1"/>
          </p:cNvSpPr>
          <p:nvPr>
            <p:ph type="sldNum" sz="quarter" idx="10"/>
          </p:nvPr>
        </p:nvSpPr>
        <p:spPr/>
        <p:txBody>
          <a:bodyPr/>
          <a:lstStyle/>
          <a:p>
            <a:fld id="{7057AE92-D5D5-4227-B9E7-799476156D5D}" type="slidenum">
              <a:rPr lang="nl-NL" smtClean="0"/>
              <a:t>57</a:t>
            </a:fld>
            <a:endParaRPr lang="nl-NL"/>
          </a:p>
        </p:txBody>
      </p:sp>
    </p:spTree>
    <p:extLst>
      <p:ext uri="{BB962C8B-B14F-4D97-AF65-F5344CB8AC3E}">
        <p14:creationId xmlns:p14="http://schemas.microsoft.com/office/powerpoint/2010/main" val="3930447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14C42-8CA7-56EF-28B8-B738F1DE6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127F8-53AB-292D-C38E-E5131D857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BB0B0-D64B-F21F-E8CA-B17EAC7153CC}"/>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F2654187-AF5F-376E-9C98-EC689B1341EF}"/>
              </a:ext>
            </a:extLst>
          </p:cNvPr>
          <p:cNvSpPr>
            <a:spLocks noGrp="1"/>
          </p:cNvSpPr>
          <p:nvPr>
            <p:ph type="sldNum" sz="quarter" idx="5"/>
          </p:nvPr>
        </p:nvSpPr>
        <p:spPr/>
        <p:txBody>
          <a:bodyPr/>
          <a:lstStyle/>
          <a:p>
            <a:fld id="{793A3EDD-0C93-40A6-9F41-D9489E55BD1F}" type="slidenum">
              <a:rPr lang="en-GB" smtClean="0"/>
              <a:t>58</a:t>
            </a:fld>
            <a:endParaRPr lang="en-GB"/>
          </a:p>
        </p:txBody>
      </p:sp>
    </p:spTree>
    <p:extLst>
      <p:ext uri="{BB962C8B-B14F-4D97-AF65-F5344CB8AC3E}">
        <p14:creationId xmlns:p14="http://schemas.microsoft.com/office/powerpoint/2010/main" val="2182310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59</a:t>
            </a:fld>
            <a:endParaRPr lang="nl-NL"/>
          </a:p>
        </p:txBody>
      </p:sp>
    </p:spTree>
    <p:extLst>
      <p:ext uri="{BB962C8B-B14F-4D97-AF65-F5344CB8AC3E}">
        <p14:creationId xmlns:p14="http://schemas.microsoft.com/office/powerpoint/2010/main" val="2038801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A3EDD-0C93-40A6-9F41-D9489E55BD1F}" type="slidenum">
              <a:rPr lang="en-GB" smtClean="0"/>
              <a:t>60</a:t>
            </a:fld>
            <a:endParaRPr lang="en-GB"/>
          </a:p>
        </p:txBody>
      </p:sp>
    </p:spTree>
    <p:extLst>
      <p:ext uri="{BB962C8B-B14F-4D97-AF65-F5344CB8AC3E}">
        <p14:creationId xmlns:p14="http://schemas.microsoft.com/office/powerpoint/2010/main" val="4015307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93A3EDD-0C93-40A6-9F41-D9489E55BD1F}" type="slidenum">
              <a:rPr lang="en-GB" smtClean="0"/>
              <a:t>61</a:t>
            </a:fld>
            <a:endParaRPr lang="en-GB"/>
          </a:p>
        </p:txBody>
      </p:sp>
    </p:spTree>
    <p:extLst>
      <p:ext uri="{BB962C8B-B14F-4D97-AF65-F5344CB8AC3E}">
        <p14:creationId xmlns:p14="http://schemas.microsoft.com/office/powerpoint/2010/main" val="231429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62</a:t>
            </a:fld>
            <a:endParaRPr lang="nl-NL"/>
          </a:p>
        </p:txBody>
      </p:sp>
    </p:spTree>
    <p:extLst>
      <p:ext uri="{BB962C8B-B14F-4D97-AF65-F5344CB8AC3E}">
        <p14:creationId xmlns:p14="http://schemas.microsoft.com/office/powerpoint/2010/main" val="4232289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63</a:t>
            </a:fld>
            <a:endParaRPr lang="nl-NL"/>
          </a:p>
        </p:txBody>
      </p:sp>
    </p:spTree>
    <p:extLst>
      <p:ext uri="{BB962C8B-B14F-4D97-AF65-F5344CB8AC3E}">
        <p14:creationId xmlns:p14="http://schemas.microsoft.com/office/powerpoint/2010/main" val="3737371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EA970-9785-6079-1A44-FEF53BC1A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4D06-AE9F-C94B-CCBE-1273A7D26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D84B77-FDCE-A558-A965-40B43ADFB204}"/>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B21EA170-80CE-89EC-4090-59466DBE9FAF}"/>
              </a:ext>
            </a:extLst>
          </p:cNvPr>
          <p:cNvSpPr>
            <a:spLocks noGrp="1"/>
          </p:cNvSpPr>
          <p:nvPr>
            <p:ph type="sldNum" sz="quarter" idx="10"/>
          </p:nvPr>
        </p:nvSpPr>
        <p:spPr/>
        <p:txBody>
          <a:bodyPr/>
          <a:lstStyle/>
          <a:p>
            <a:fld id="{7057AE92-D5D5-4227-B9E7-799476156D5D}" type="slidenum">
              <a:rPr lang="nl-NL" smtClean="0"/>
              <a:t>64</a:t>
            </a:fld>
            <a:endParaRPr lang="nl-NL"/>
          </a:p>
        </p:txBody>
      </p:sp>
    </p:spTree>
    <p:extLst>
      <p:ext uri="{BB962C8B-B14F-4D97-AF65-F5344CB8AC3E}">
        <p14:creationId xmlns:p14="http://schemas.microsoft.com/office/powerpoint/2010/main" val="920332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057AE92-D5D5-4227-B9E7-799476156D5D}" type="slidenum">
              <a:rPr lang="nl-NL" smtClean="0"/>
              <a:t>65</a:t>
            </a:fld>
            <a:endParaRPr lang="nl-NL"/>
          </a:p>
        </p:txBody>
      </p:sp>
    </p:spTree>
    <p:extLst>
      <p:ext uri="{BB962C8B-B14F-4D97-AF65-F5344CB8AC3E}">
        <p14:creationId xmlns:p14="http://schemas.microsoft.com/office/powerpoint/2010/main" val="343098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13</a:t>
            </a:fld>
            <a:endParaRPr lang="nl-NL"/>
          </a:p>
        </p:txBody>
      </p:sp>
    </p:spTree>
    <p:extLst>
      <p:ext uri="{BB962C8B-B14F-4D97-AF65-F5344CB8AC3E}">
        <p14:creationId xmlns:p14="http://schemas.microsoft.com/office/powerpoint/2010/main" val="26852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4839FB7-11DA-4D79-8302-69EB827E14EE}" type="slidenum">
              <a:rPr lang="en-GB" smtClean="0"/>
              <a:t>67</a:t>
            </a:fld>
            <a:endParaRPr lang="en-GB"/>
          </a:p>
        </p:txBody>
      </p:sp>
    </p:spTree>
    <p:extLst>
      <p:ext uri="{BB962C8B-B14F-4D97-AF65-F5344CB8AC3E}">
        <p14:creationId xmlns:p14="http://schemas.microsoft.com/office/powerpoint/2010/main" val="4075019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X</a:t>
            </a:r>
            <a:r>
              <a:rPr lang="nl-BE" baseline="0" dirty="0"/>
              <a:t>-as is predictie</a:t>
            </a:r>
          </a:p>
          <a:p>
            <a:r>
              <a:rPr lang="nl-BE" baseline="0" dirty="0"/>
              <a:t>Y-as is cost van predictie indien y == 1</a:t>
            </a:r>
          </a:p>
          <a:p>
            <a:endParaRPr lang="nl-BE" baseline="0" dirty="0"/>
          </a:p>
          <a:p>
            <a:endParaRPr lang="nl-BE" baseline="0" dirty="0"/>
          </a:p>
          <a:p>
            <a:endParaRPr lang="en-US" dirty="0"/>
          </a:p>
        </p:txBody>
      </p:sp>
      <p:sp>
        <p:nvSpPr>
          <p:cNvPr id="4" name="Slide Number Placeholder 3"/>
          <p:cNvSpPr>
            <a:spLocks noGrp="1"/>
          </p:cNvSpPr>
          <p:nvPr>
            <p:ph type="sldNum" sz="quarter" idx="10"/>
          </p:nvPr>
        </p:nvSpPr>
        <p:spPr/>
        <p:txBody>
          <a:bodyPr/>
          <a:lstStyle/>
          <a:p>
            <a:fld id="{D4839FB7-11DA-4D79-8302-69EB827E14EE}" type="slidenum">
              <a:rPr lang="en-GB" smtClean="0"/>
              <a:t>72</a:t>
            </a:fld>
            <a:endParaRPr lang="en-GB"/>
          </a:p>
        </p:txBody>
      </p:sp>
    </p:spTree>
    <p:extLst>
      <p:ext uri="{BB962C8B-B14F-4D97-AF65-F5344CB8AC3E}">
        <p14:creationId xmlns:p14="http://schemas.microsoft.com/office/powerpoint/2010/main" val="2151981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Also convex!</a:t>
            </a:r>
          </a:p>
        </p:txBody>
      </p:sp>
      <p:sp>
        <p:nvSpPr>
          <p:cNvPr id="4" name="Slide Number Placeholder 3"/>
          <p:cNvSpPr>
            <a:spLocks noGrp="1"/>
          </p:cNvSpPr>
          <p:nvPr>
            <p:ph type="sldNum" sz="quarter" idx="10"/>
          </p:nvPr>
        </p:nvSpPr>
        <p:spPr/>
        <p:txBody>
          <a:bodyPr/>
          <a:lstStyle/>
          <a:p>
            <a:fld id="{7057AE92-D5D5-4227-B9E7-799476156D5D}" type="slidenum">
              <a:rPr lang="nl-NL" smtClean="0"/>
              <a:t>74</a:t>
            </a:fld>
            <a:endParaRPr lang="nl-NL"/>
          </a:p>
        </p:txBody>
      </p:sp>
    </p:spTree>
    <p:extLst>
      <p:ext uri="{BB962C8B-B14F-4D97-AF65-F5344CB8AC3E}">
        <p14:creationId xmlns:p14="http://schemas.microsoft.com/office/powerpoint/2010/main" val="202542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D9DFB-6837-82CB-14DE-B477F7079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9CC09-7448-412F-292C-8FCBBA820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08499-93B0-590B-3E59-54C968FEB70D}"/>
              </a:ext>
            </a:extLst>
          </p:cNvPr>
          <p:cNvSpPr>
            <a:spLocks noGrp="1"/>
          </p:cNvSpPr>
          <p:nvPr>
            <p:ph type="body" idx="1"/>
          </p:nvPr>
        </p:nvSpPr>
        <p:spPr/>
        <p:txBody>
          <a:bodyPr/>
          <a:lstStyle/>
          <a:p>
            <a:pPr marL="0" indent="0">
              <a:buFontTx/>
              <a:buNone/>
            </a:pPr>
            <a:endParaRPr lang="en-GB" dirty="0"/>
          </a:p>
        </p:txBody>
      </p:sp>
      <p:sp>
        <p:nvSpPr>
          <p:cNvPr id="4" name="Slide Number Placeholder 3">
            <a:extLst>
              <a:ext uri="{FF2B5EF4-FFF2-40B4-BE49-F238E27FC236}">
                <a16:creationId xmlns:a16="http://schemas.microsoft.com/office/drawing/2014/main" id="{70B5C3CF-1A5D-281B-4FC6-B42403DEE2A9}"/>
              </a:ext>
            </a:extLst>
          </p:cNvPr>
          <p:cNvSpPr>
            <a:spLocks noGrp="1"/>
          </p:cNvSpPr>
          <p:nvPr>
            <p:ph type="sldNum" sz="quarter" idx="10"/>
          </p:nvPr>
        </p:nvSpPr>
        <p:spPr/>
        <p:txBody>
          <a:bodyPr/>
          <a:lstStyle/>
          <a:p>
            <a:fld id="{7057AE92-D5D5-4227-B9E7-799476156D5D}" type="slidenum">
              <a:rPr lang="nl-NL" smtClean="0"/>
              <a:t>79</a:t>
            </a:fld>
            <a:endParaRPr lang="nl-NL"/>
          </a:p>
        </p:txBody>
      </p:sp>
    </p:spTree>
    <p:extLst>
      <p:ext uri="{BB962C8B-B14F-4D97-AF65-F5344CB8AC3E}">
        <p14:creationId xmlns:p14="http://schemas.microsoft.com/office/powerpoint/2010/main" val="957736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80</a:t>
            </a:fld>
            <a:endParaRPr lang="nl-NL"/>
          </a:p>
        </p:txBody>
      </p:sp>
    </p:spTree>
    <p:extLst>
      <p:ext uri="{BB962C8B-B14F-4D97-AF65-F5344CB8AC3E}">
        <p14:creationId xmlns:p14="http://schemas.microsoft.com/office/powerpoint/2010/main" val="1015858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82</a:t>
            </a:fld>
            <a:endParaRPr lang="nl-NL"/>
          </a:p>
        </p:txBody>
      </p:sp>
    </p:spTree>
    <p:extLst>
      <p:ext uri="{BB962C8B-B14F-4D97-AF65-F5344CB8AC3E}">
        <p14:creationId xmlns:p14="http://schemas.microsoft.com/office/powerpoint/2010/main" val="717815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057AE92-D5D5-4227-B9E7-799476156D5D}" type="slidenum">
              <a:rPr lang="nl-NL" smtClean="0"/>
              <a:t>83</a:t>
            </a:fld>
            <a:endParaRPr lang="nl-NL"/>
          </a:p>
        </p:txBody>
      </p:sp>
    </p:spTree>
    <p:extLst>
      <p:ext uri="{BB962C8B-B14F-4D97-AF65-F5344CB8AC3E}">
        <p14:creationId xmlns:p14="http://schemas.microsoft.com/office/powerpoint/2010/main" val="689592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Error:C</a:t>
            </a:r>
            <a:r>
              <a:rPr lang="en-GB" dirty="0"/>
              <a:t> needs to be put outside!!</a:t>
            </a:r>
            <a:endParaRPr lang="LID4096" dirty="0"/>
          </a:p>
        </p:txBody>
      </p:sp>
      <p:sp>
        <p:nvSpPr>
          <p:cNvPr id="4" name="Slide Number Placeholder 3"/>
          <p:cNvSpPr>
            <a:spLocks noGrp="1"/>
          </p:cNvSpPr>
          <p:nvPr>
            <p:ph type="sldNum" sz="quarter" idx="5"/>
          </p:nvPr>
        </p:nvSpPr>
        <p:spPr/>
        <p:txBody>
          <a:bodyPr/>
          <a:lstStyle/>
          <a:p>
            <a:fld id="{04016DE9-CA4A-4D53-B0D8-48C51F824710}" type="slidenum">
              <a:rPr lang="nl-NL" smtClean="0"/>
              <a:t>93</a:t>
            </a:fld>
            <a:endParaRPr lang="nl-NL"/>
          </a:p>
        </p:txBody>
      </p:sp>
    </p:spTree>
    <p:extLst>
      <p:ext uri="{BB962C8B-B14F-4D97-AF65-F5344CB8AC3E}">
        <p14:creationId xmlns:p14="http://schemas.microsoft.com/office/powerpoint/2010/main" val="530739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AD755-1991-F944-37FC-7DE901259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25A46-5B97-8F30-D6DC-81B17E20C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2F65C-FC5B-75F3-B281-8A2000A6BE1A}"/>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D700E7F8-C154-CD4A-5AC7-8692B1AAF59F}"/>
              </a:ext>
            </a:extLst>
          </p:cNvPr>
          <p:cNvSpPr>
            <a:spLocks noGrp="1"/>
          </p:cNvSpPr>
          <p:nvPr>
            <p:ph type="sldNum" sz="quarter" idx="10"/>
          </p:nvPr>
        </p:nvSpPr>
        <p:spPr/>
        <p:txBody>
          <a:bodyPr/>
          <a:lstStyle/>
          <a:p>
            <a:fld id="{E36C4827-840E-4EC5-B0B2-4EAAD02724FF}" type="slidenum">
              <a:rPr lang="en-US" smtClean="0"/>
              <a:t>112</a:t>
            </a:fld>
            <a:endParaRPr lang="en-US"/>
          </a:p>
        </p:txBody>
      </p:sp>
    </p:spTree>
    <p:extLst>
      <p:ext uri="{BB962C8B-B14F-4D97-AF65-F5344CB8AC3E}">
        <p14:creationId xmlns:p14="http://schemas.microsoft.com/office/powerpoint/2010/main" val="11162630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EE092-D283-1A78-90BD-94CF7D9CA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00E20-975C-C80D-4BA5-698282B138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5965E-F7DB-A247-3497-24CB17429022}"/>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18DBBA83-91CF-6A53-6246-638210FEFA9E}"/>
              </a:ext>
            </a:extLst>
          </p:cNvPr>
          <p:cNvSpPr>
            <a:spLocks noGrp="1"/>
          </p:cNvSpPr>
          <p:nvPr>
            <p:ph type="sldNum" sz="quarter" idx="10"/>
          </p:nvPr>
        </p:nvSpPr>
        <p:spPr/>
        <p:txBody>
          <a:bodyPr/>
          <a:lstStyle/>
          <a:p>
            <a:fld id="{E36C4827-840E-4EC5-B0B2-4EAAD02724FF}" type="slidenum">
              <a:rPr lang="en-US" smtClean="0"/>
              <a:t>114</a:t>
            </a:fld>
            <a:endParaRPr lang="en-US"/>
          </a:p>
        </p:txBody>
      </p:sp>
    </p:spTree>
    <p:extLst>
      <p:ext uri="{BB962C8B-B14F-4D97-AF65-F5344CB8AC3E}">
        <p14:creationId xmlns:p14="http://schemas.microsoft.com/office/powerpoint/2010/main" val="2372116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14</a:t>
            </a:fld>
            <a:endParaRPr lang="nl-NL"/>
          </a:p>
        </p:txBody>
      </p:sp>
    </p:spTree>
    <p:extLst>
      <p:ext uri="{BB962C8B-B14F-4D97-AF65-F5344CB8AC3E}">
        <p14:creationId xmlns:p14="http://schemas.microsoft.com/office/powerpoint/2010/main" val="2771181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115</a:t>
            </a:fld>
            <a:endParaRPr lang="en-US"/>
          </a:p>
        </p:txBody>
      </p:sp>
    </p:spTree>
    <p:extLst>
      <p:ext uri="{BB962C8B-B14F-4D97-AF65-F5344CB8AC3E}">
        <p14:creationId xmlns:p14="http://schemas.microsoft.com/office/powerpoint/2010/main" val="3878176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116</a:t>
            </a:fld>
            <a:endParaRPr lang="en-US"/>
          </a:p>
        </p:txBody>
      </p:sp>
    </p:spTree>
    <p:extLst>
      <p:ext uri="{BB962C8B-B14F-4D97-AF65-F5344CB8AC3E}">
        <p14:creationId xmlns:p14="http://schemas.microsoft.com/office/powerpoint/2010/main" val="2579532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BBCFD-2F6A-05B3-B188-69670813A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842CB-DFF9-706C-AC6D-5B97DFC3E4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6D815-50B0-2F53-0799-C38560CFCBC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6889307F-FE01-DC76-127A-A9654154B6F2}"/>
              </a:ext>
            </a:extLst>
          </p:cNvPr>
          <p:cNvSpPr>
            <a:spLocks noGrp="1"/>
          </p:cNvSpPr>
          <p:nvPr>
            <p:ph type="sldNum" sz="quarter" idx="10"/>
          </p:nvPr>
        </p:nvSpPr>
        <p:spPr/>
        <p:txBody>
          <a:bodyPr/>
          <a:lstStyle/>
          <a:p>
            <a:fld id="{E36C4827-840E-4EC5-B0B2-4EAAD02724FF}" type="slidenum">
              <a:rPr lang="en-US" smtClean="0"/>
              <a:t>117</a:t>
            </a:fld>
            <a:endParaRPr lang="en-US"/>
          </a:p>
        </p:txBody>
      </p:sp>
    </p:spTree>
    <p:extLst>
      <p:ext uri="{BB962C8B-B14F-4D97-AF65-F5344CB8AC3E}">
        <p14:creationId xmlns:p14="http://schemas.microsoft.com/office/powerpoint/2010/main" val="16714157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118</a:t>
            </a:fld>
            <a:endParaRPr lang="en-US"/>
          </a:p>
        </p:txBody>
      </p:sp>
    </p:spTree>
    <p:extLst>
      <p:ext uri="{BB962C8B-B14F-4D97-AF65-F5344CB8AC3E}">
        <p14:creationId xmlns:p14="http://schemas.microsoft.com/office/powerpoint/2010/main" val="23661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119</a:t>
            </a:fld>
            <a:endParaRPr lang="en-US"/>
          </a:p>
        </p:txBody>
      </p:sp>
    </p:spTree>
    <p:extLst>
      <p:ext uri="{BB962C8B-B14F-4D97-AF65-F5344CB8AC3E}">
        <p14:creationId xmlns:p14="http://schemas.microsoft.com/office/powerpoint/2010/main" val="1186017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120</a:t>
            </a:fld>
            <a:endParaRPr lang="en-US"/>
          </a:p>
        </p:txBody>
      </p:sp>
    </p:spTree>
    <p:extLst>
      <p:ext uri="{BB962C8B-B14F-4D97-AF65-F5344CB8AC3E}">
        <p14:creationId xmlns:p14="http://schemas.microsoft.com/office/powerpoint/2010/main" val="24235994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121</a:t>
            </a:fld>
            <a:endParaRPr lang="en-US"/>
          </a:p>
        </p:txBody>
      </p:sp>
    </p:spTree>
    <p:extLst>
      <p:ext uri="{BB962C8B-B14F-4D97-AF65-F5344CB8AC3E}">
        <p14:creationId xmlns:p14="http://schemas.microsoft.com/office/powerpoint/2010/main" val="3568242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122</a:t>
            </a:fld>
            <a:endParaRPr lang="en-US"/>
          </a:p>
        </p:txBody>
      </p:sp>
    </p:spTree>
    <p:extLst>
      <p:ext uri="{BB962C8B-B14F-4D97-AF65-F5344CB8AC3E}">
        <p14:creationId xmlns:p14="http://schemas.microsoft.com/office/powerpoint/2010/main" val="1377911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123</a:t>
            </a:fld>
            <a:endParaRPr lang="en-US"/>
          </a:p>
        </p:txBody>
      </p:sp>
    </p:spTree>
    <p:extLst>
      <p:ext uri="{BB962C8B-B14F-4D97-AF65-F5344CB8AC3E}">
        <p14:creationId xmlns:p14="http://schemas.microsoft.com/office/powerpoint/2010/main" val="2656596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125</a:t>
            </a:fld>
            <a:endParaRPr lang="en-US"/>
          </a:p>
        </p:txBody>
      </p:sp>
    </p:spTree>
    <p:extLst>
      <p:ext uri="{BB962C8B-B14F-4D97-AF65-F5344CB8AC3E}">
        <p14:creationId xmlns:p14="http://schemas.microsoft.com/office/powerpoint/2010/main" val="1401970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18</a:t>
            </a:fld>
            <a:endParaRPr lang="nl-NL"/>
          </a:p>
        </p:txBody>
      </p:sp>
    </p:spTree>
    <p:extLst>
      <p:ext uri="{BB962C8B-B14F-4D97-AF65-F5344CB8AC3E}">
        <p14:creationId xmlns:p14="http://schemas.microsoft.com/office/powerpoint/2010/main" val="31336598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126</a:t>
            </a:fld>
            <a:endParaRPr lang="en-US"/>
          </a:p>
        </p:txBody>
      </p:sp>
    </p:spTree>
    <p:extLst>
      <p:ext uri="{BB962C8B-B14F-4D97-AF65-F5344CB8AC3E}">
        <p14:creationId xmlns:p14="http://schemas.microsoft.com/office/powerpoint/2010/main" val="23510324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6C4827-840E-4EC5-B0B2-4EAAD02724FF}" type="slidenum">
              <a:rPr lang="en-US" smtClean="0"/>
              <a:t>127</a:t>
            </a:fld>
            <a:endParaRPr lang="en-US"/>
          </a:p>
        </p:txBody>
      </p:sp>
    </p:spTree>
    <p:extLst>
      <p:ext uri="{BB962C8B-B14F-4D97-AF65-F5344CB8AC3E}">
        <p14:creationId xmlns:p14="http://schemas.microsoft.com/office/powerpoint/2010/main" val="9947363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36C4827-840E-4EC5-B0B2-4EAAD02724FF}" type="slidenum">
              <a:rPr lang="en-US" smtClean="0"/>
              <a:t>128</a:t>
            </a:fld>
            <a:endParaRPr lang="en-US"/>
          </a:p>
        </p:txBody>
      </p:sp>
    </p:spTree>
    <p:extLst>
      <p:ext uri="{BB962C8B-B14F-4D97-AF65-F5344CB8AC3E}">
        <p14:creationId xmlns:p14="http://schemas.microsoft.com/office/powerpoint/2010/main" val="60378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19</a:t>
            </a:fld>
            <a:endParaRPr lang="nl-NL"/>
          </a:p>
        </p:txBody>
      </p:sp>
    </p:spTree>
    <p:extLst>
      <p:ext uri="{BB962C8B-B14F-4D97-AF65-F5344CB8AC3E}">
        <p14:creationId xmlns:p14="http://schemas.microsoft.com/office/powerpoint/2010/main" val="24815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p:txBody>
      </p:sp>
      <p:sp>
        <p:nvSpPr>
          <p:cNvPr id="4" name="Slide Number Placeholder 3"/>
          <p:cNvSpPr>
            <a:spLocks noGrp="1"/>
          </p:cNvSpPr>
          <p:nvPr>
            <p:ph type="sldNum" sz="quarter" idx="10"/>
          </p:nvPr>
        </p:nvSpPr>
        <p:spPr/>
        <p:txBody>
          <a:bodyPr/>
          <a:lstStyle/>
          <a:p>
            <a:fld id="{04016DE9-CA4A-4D53-B0D8-48C51F824710}" type="slidenum">
              <a:rPr lang="nl-NL" smtClean="0"/>
              <a:t>20</a:t>
            </a:fld>
            <a:endParaRPr lang="nl-NL"/>
          </a:p>
        </p:txBody>
      </p:sp>
    </p:spTree>
    <p:extLst>
      <p:ext uri="{BB962C8B-B14F-4D97-AF65-F5344CB8AC3E}">
        <p14:creationId xmlns:p14="http://schemas.microsoft.com/office/powerpoint/2010/main" val="2522995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BE2C5-39A6-2E5E-4D47-7E8AB986C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8A3D8-2AA5-BEEE-F9EC-CB9BFFE52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57C48-46A1-30CC-251D-1699201B5EBF}"/>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229B898E-C3E2-5FB4-93B1-99091EED925D}"/>
              </a:ext>
            </a:extLst>
          </p:cNvPr>
          <p:cNvSpPr>
            <a:spLocks noGrp="1"/>
          </p:cNvSpPr>
          <p:nvPr>
            <p:ph type="sldNum" sz="quarter" idx="10"/>
          </p:nvPr>
        </p:nvSpPr>
        <p:spPr/>
        <p:txBody>
          <a:bodyPr/>
          <a:lstStyle/>
          <a:p>
            <a:fld id="{E36C4827-840E-4EC5-B0B2-4EAAD02724FF}" type="slidenum">
              <a:rPr lang="en-US" smtClean="0"/>
              <a:t>24</a:t>
            </a:fld>
            <a:endParaRPr lang="en-US"/>
          </a:p>
        </p:txBody>
      </p:sp>
    </p:spTree>
    <p:extLst>
      <p:ext uri="{BB962C8B-B14F-4D97-AF65-F5344CB8AC3E}">
        <p14:creationId xmlns:p14="http://schemas.microsoft.com/office/powerpoint/2010/main" val="1890525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30-3-2025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03785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30-3-2025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38840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30-3-2025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975971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30-3-2025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26398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F25B71-03B9-4F2E-8002-FAA5F7C59FD1}" type="datetimeFigureOut">
              <a:rPr lang="nl-NL" smtClean="0"/>
              <a:t>30-3-2025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76125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32F25B71-03B9-4F2E-8002-FAA5F7C59FD1}" type="datetimeFigureOut">
              <a:rPr lang="nl-NL" smtClean="0"/>
              <a:t>30-3-2025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07774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32F25B71-03B9-4F2E-8002-FAA5F7C59FD1}" type="datetimeFigureOut">
              <a:rPr lang="nl-NL" smtClean="0"/>
              <a:t>30-3-2025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138732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32F25B71-03B9-4F2E-8002-FAA5F7C59FD1}" type="datetimeFigureOut">
              <a:rPr lang="nl-NL" smtClean="0"/>
              <a:t>30-3-2025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47763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F25B71-03B9-4F2E-8002-FAA5F7C59FD1}" type="datetimeFigureOut">
              <a:rPr lang="nl-NL" smtClean="0"/>
              <a:t>30-3-2025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0638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30-3-2025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3563193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30-3-2025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a:t>
            </a:fld>
            <a:endParaRPr lang="nl-NL"/>
          </a:p>
        </p:txBody>
      </p:sp>
    </p:spTree>
    <p:extLst>
      <p:ext uri="{BB962C8B-B14F-4D97-AF65-F5344CB8AC3E}">
        <p14:creationId xmlns:p14="http://schemas.microsoft.com/office/powerpoint/2010/main" val="21791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25B71-03B9-4F2E-8002-FAA5F7C59FD1}" type="datetimeFigureOut">
              <a:rPr lang="nl-NL" smtClean="0"/>
              <a:t>30-3-2025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7E854-951B-4257-BF63-EAFBFE0DA03A}" type="slidenum">
              <a:rPr lang="nl-NL" smtClean="0"/>
              <a:t>‹#›</a:t>
            </a:fld>
            <a:endParaRPr lang="nl-NL"/>
          </a:p>
        </p:txBody>
      </p:sp>
    </p:spTree>
    <p:extLst>
      <p:ext uri="{BB962C8B-B14F-4D97-AF65-F5344CB8AC3E}">
        <p14:creationId xmlns:p14="http://schemas.microsoft.com/office/powerpoint/2010/main" val="4132119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ven.degroeve@ugent.be"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sdgroeve.github.i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29.png"/></Relationships>
</file>

<file path=ppt/slides/_rels/slide10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1.png"/></Relationships>
</file>

<file path=ppt/slides/_rels/slide10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10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10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4.png"/><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66.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74.png"/><Relationship Id="rId4" Type="http://schemas.openxmlformats.org/officeDocument/2006/relationships/image" Target="../media/image172.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72.png"/></Relationships>
</file>

<file path=ppt/slides/_rels/slide12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mailto:sven.degroeve@ugent.be"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sdgroeve.github.i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ompetitions/splice-site-prediction-contest"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kaggle.com/t/e3d467bfa7db464199bcbccccced843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1.png"/></Relationships>
</file>

<file path=ppt/slides/_rels/slide5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7.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8.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8.png"/><Relationship Id="rId4"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6.png"/><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8.png"/><Relationship Id="rId4" Type="http://schemas.openxmlformats.org/officeDocument/2006/relationships/image" Target="../media/image104.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6.png"/><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18.png"/></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9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png"/><Relationship Id="rId7"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31.png"/><Relationship Id="rId10" Type="http://schemas.openxmlformats.org/officeDocument/2006/relationships/image" Target="../media/image128.png"/><Relationship Id="rId4" Type="http://schemas.openxmlformats.org/officeDocument/2006/relationships/image" Target="../media/image129.png"/><Relationship Id="rId9" Type="http://schemas.openxmlformats.org/officeDocument/2006/relationships/image" Target="../media/image134.png"/></Relationships>
</file>

<file path=ppt/slides/_rels/slide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About me</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903856" y="2892797"/>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E38DD32-D3CC-C421-D959-1F31D5AEF7A7}"/>
              </a:ext>
            </a:extLst>
          </p:cNvPr>
          <p:cNvSpPr txBox="1"/>
          <p:nvPr/>
        </p:nvSpPr>
        <p:spPr>
          <a:xfrm>
            <a:off x="241301" y="1075426"/>
            <a:ext cx="11162820" cy="4462760"/>
          </a:xfrm>
          <a:prstGeom prst="rect">
            <a:avLst/>
          </a:prstGeom>
          <a:noFill/>
        </p:spPr>
        <p:txBody>
          <a:bodyPr wrap="square" rtlCol="0">
            <a:spAutoFit/>
          </a:bodyPr>
          <a:lstStyle/>
          <a:p>
            <a:r>
              <a:rPr lang="en-GB" sz="2000" dirty="0"/>
              <a:t>Associate prof. dr. Sven Degroeve (</a:t>
            </a:r>
            <a:r>
              <a:rPr lang="en-GB" sz="2000" dirty="0">
                <a:hlinkClick r:id="rId3"/>
              </a:rPr>
              <a:t>sven.degroeve@ugent.be</a:t>
            </a:r>
            <a:r>
              <a:rPr lang="en-GB" sz="2000" dirty="0"/>
              <a:t>), Staff Scientist at </a:t>
            </a:r>
            <a:r>
              <a:rPr lang="en-GB" sz="2000" dirty="0" err="1"/>
              <a:t>CompOmics</a:t>
            </a:r>
            <a:r>
              <a:rPr lang="en-GB" sz="2000" dirty="0"/>
              <a:t>, VIB-CMB</a:t>
            </a:r>
          </a:p>
          <a:p>
            <a:endParaRPr lang="en-GB" sz="2000" dirty="0"/>
          </a:p>
          <a:p>
            <a:r>
              <a:rPr lang="en-GB" sz="2000" dirty="0"/>
              <a:t>Master in Information Technology (1999)</a:t>
            </a:r>
          </a:p>
          <a:p>
            <a:r>
              <a:rPr lang="en-GB" sz="1800" i="1" dirty="0">
                <a:effectLst/>
                <a:latin typeface="Calibri" panose="020F0502020204030204" pitchFamily="34" charset="0"/>
                <a:ea typeface="Calibri" panose="020F0502020204030204" pitchFamily="34" charset="0"/>
                <a:cs typeface="Calibri" panose="020F0502020204030204" pitchFamily="34" charset="0"/>
              </a:rPr>
              <a:t>Title of thesis: “Classification of skin lesions with neural networks”</a:t>
            </a:r>
            <a:endParaRPr lang="en-GB" sz="1800" i="1" dirty="0">
              <a:effectLst/>
              <a:latin typeface="Calibri" panose="020F0502020204030204" pitchFamily="34" charset="0"/>
              <a:ea typeface="Calibri" panose="020F0502020204030204" pitchFamily="34" charset="0"/>
              <a:cs typeface="Arial" panose="020B0604020202020204" pitchFamily="34" charset="0"/>
            </a:endParaRPr>
          </a:p>
          <a:p>
            <a:endParaRPr lang="en-GB" sz="2000" dirty="0"/>
          </a:p>
          <a:p>
            <a:r>
              <a:rPr lang="en-GB" sz="2000" dirty="0"/>
              <a:t>PhD in Computer Science (2004)</a:t>
            </a:r>
          </a:p>
          <a:p>
            <a:r>
              <a:rPr lang="en-GB" sz="1800" i="1" dirty="0">
                <a:effectLst/>
                <a:latin typeface="Calibri" panose="020F0502020204030204" pitchFamily="34" charset="0"/>
                <a:ea typeface="Calibri" panose="020F0502020204030204" pitchFamily="34" charset="0"/>
                <a:cs typeface="Calibri" panose="020F0502020204030204" pitchFamily="34" charset="0"/>
              </a:rPr>
              <a:t>Title of thesis: “Design and evaluation of a linear classification strategy for gene structural element recognition”</a:t>
            </a:r>
          </a:p>
          <a:p>
            <a:endParaRPr lang="en-GB" i="1" dirty="0">
              <a:latin typeface="Calibri" panose="020F0502020204030204" pitchFamily="34" charset="0"/>
              <a:ea typeface="Calibri" panose="020F0502020204030204" pitchFamily="34" charset="0"/>
              <a:cs typeface="Calibri" panose="020F0502020204030204" pitchFamily="34"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Member of the </a:t>
            </a:r>
            <a:r>
              <a:rPr lang="en-GB" sz="2000" dirty="0">
                <a:effectLst/>
                <a:latin typeface="Calibri" panose="020F0502020204030204" pitchFamily="34" charset="0"/>
                <a:ea typeface="Calibri" panose="020F0502020204030204" pitchFamily="34" charset="0"/>
                <a:cs typeface="Calibri" panose="020F0502020204030204" pitchFamily="34" charset="0"/>
              </a:rPr>
              <a:t>study</a:t>
            </a:r>
            <a:r>
              <a:rPr lang="en-GB" sz="1800" dirty="0">
                <a:effectLst/>
                <a:latin typeface="Calibri" panose="020F0502020204030204" pitchFamily="34" charset="0"/>
                <a:ea typeface="Calibri" panose="020F0502020204030204" pitchFamily="34" charset="0"/>
                <a:cs typeface="Calibri" panose="020F0502020204030204" pitchFamily="34" charset="0"/>
              </a:rPr>
              <a:t> programme and the IT committee</a:t>
            </a:r>
          </a:p>
          <a:p>
            <a:endParaRPr lang="en-GB" dirty="0">
              <a:latin typeface="Calibri" panose="020F0502020204030204" pitchFamily="34" charset="0"/>
              <a:ea typeface="Calibri" panose="020F0502020204030204" pitchFamily="34" charset="0"/>
              <a:cs typeface="Calibri" panose="020F0502020204030204" pitchFamily="34"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hlinkClick r:id="rId4"/>
              </a:rPr>
              <a:t>https://sdgroeve.github.io/</a:t>
            </a: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endParaRPr lang="en-GB" sz="1800" dirty="0">
              <a:effectLst/>
              <a:latin typeface="Calibri" panose="020F0502020204030204" pitchFamily="34" charset="0"/>
              <a:ea typeface="Calibri" panose="020F0502020204030204" pitchFamily="34" charset="0"/>
              <a:cs typeface="Calibri" panose="020F0502020204030204" pitchFamily="34" charset="0"/>
            </a:endParaRPr>
          </a:p>
          <a:p>
            <a:endParaRPr lang="en-GB" dirty="0">
              <a:latin typeface="Calibri" panose="020F0502020204030204" pitchFamily="34" charset="0"/>
              <a:ea typeface="Calibri" panose="020F0502020204030204" pitchFamily="34" charset="0"/>
              <a:cs typeface="Calibri" panose="020F0502020204030204" pitchFamily="34" charset="0"/>
            </a:endParaRPr>
          </a:p>
          <a:p>
            <a:endParaRPr lang="en-GB" sz="1800" dirty="0">
              <a:effectLst/>
              <a:latin typeface="Calibri" panose="020F0502020204030204" pitchFamily="34" charset="0"/>
              <a:ea typeface="Calibri" panose="020F0502020204030204" pitchFamily="34" charset="0"/>
              <a:cs typeface="Arial" panose="020B0604020202020204" pitchFamily="34" charset="0"/>
            </a:endParaRPr>
          </a:p>
          <a:p>
            <a:r>
              <a:rPr lang="en-GB" sz="2000" dirty="0"/>
              <a:t> </a:t>
            </a:r>
          </a:p>
        </p:txBody>
      </p:sp>
    </p:spTree>
    <p:extLst>
      <p:ext uri="{BB962C8B-B14F-4D97-AF65-F5344CB8AC3E}">
        <p14:creationId xmlns:p14="http://schemas.microsoft.com/office/powerpoint/2010/main" val="2632805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109" y="6362605"/>
            <a:ext cx="11895455" cy="408305"/>
            <a:chOff x="109109" y="6362605"/>
            <a:chExt cx="11895455" cy="408305"/>
          </a:xfrm>
        </p:grpSpPr>
        <p:sp>
          <p:nvSpPr>
            <p:cNvPr id="3" name="object 3"/>
            <p:cNvSpPr/>
            <p:nvPr/>
          </p:nvSpPr>
          <p:spPr>
            <a:xfrm>
              <a:off x="612521" y="6546977"/>
              <a:ext cx="6350" cy="6350"/>
            </a:xfrm>
            <a:custGeom>
              <a:avLst/>
              <a:gdLst/>
              <a:ahLst/>
              <a:cxnLst/>
              <a:rect l="l" t="t" r="r" b="b"/>
              <a:pathLst>
                <a:path w="6350" h="6350">
                  <a:moveTo>
                    <a:pt x="0" y="3175"/>
                  </a:moveTo>
                  <a:lnTo>
                    <a:pt x="929" y="929"/>
                  </a:lnTo>
                  <a:lnTo>
                    <a:pt x="3175" y="0"/>
                  </a:lnTo>
                  <a:lnTo>
                    <a:pt x="5420" y="929"/>
                  </a:lnTo>
                  <a:lnTo>
                    <a:pt x="6350" y="3175"/>
                  </a:lnTo>
                  <a:lnTo>
                    <a:pt x="5420" y="5420"/>
                  </a:lnTo>
                  <a:lnTo>
                    <a:pt x="3175" y="6350"/>
                  </a:lnTo>
                  <a:lnTo>
                    <a:pt x="929" y="5420"/>
                  </a:lnTo>
                  <a:lnTo>
                    <a:pt x="0" y="3175"/>
                  </a:lnTo>
                  <a:close/>
                </a:path>
              </a:pathLst>
            </a:custGeom>
            <a:solidFill>
              <a:srgbClr val="5B9BD4"/>
            </a:solidFill>
          </p:spPr>
          <p:txBody>
            <a:bodyPr wrap="square" lIns="0" tIns="0" rIns="0" bIns="0" rtlCol="0"/>
            <a:lstStyle/>
            <a:p>
              <a:endParaRPr/>
            </a:p>
          </p:txBody>
        </p:sp>
        <p:sp>
          <p:nvSpPr>
            <p:cNvPr id="4" name="object 4"/>
            <p:cNvSpPr/>
            <p:nvPr/>
          </p:nvSpPr>
          <p:spPr>
            <a:xfrm>
              <a:off x="598932" y="6588252"/>
              <a:ext cx="11405235" cy="0"/>
            </a:xfrm>
            <a:custGeom>
              <a:avLst/>
              <a:gdLst/>
              <a:ahLst/>
              <a:cxnLst/>
              <a:rect l="l" t="t" r="r" b="b"/>
              <a:pathLst>
                <a:path w="11405235">
                  <a:moveTo>
                    <a:pt x="0" y="0"/>
                  </a:moveTo>
                  <a:lnTo>
                    <a:pt x="11405235" y="0"/>
                  </a:lnTo>
                </a:path>
              </a:pathLst>
            </a:custGeom>
            <a:ln w="6350">
              <a:solidFill>
                <a:srgbClr val="AEABAB"/>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7226A855-F2BF-B17C-0087-A31E8339FA2B}"/>
              </a:ext>
            </a:extLst>
          </p:cNvPr>
          <p:cNvPicPr>
            <a:picLocks noChangeAspect="1"/>
          </p:cNvPicPr>
          <p:nvPr/>
        </p:nvPicPr>
        <p:blipFill>
          <a:blip r:embed="rId2"/>
          <a:stretch>
            <a:fillRect/>
          </a:stretch>
        </p:blipFill>
        <p:spPr>
          <a:xfrm>
            <a:off x="2645434" y="80654"/>
            <a:ext cx="6753274" cy="6205583"/>
          </a:xfrm>
          <a:prstGeom prst="rect">
            <a:avLst/>
          </a:prstGeom>
        </p:spPr>
      </p:pic>
      <p:sp>
        <p:nvSpPr>
          <p:cNvPr id="6" name="TextBox 5">
            <a:extLst>
              <a:ext uri="{FF2B5EF4-FFF2-40B4-BE49-F238E27FC236}">
                <a16:creationId xmlns:a16="http://schemas.microsoft.com/office/drawing/2014/main" id="{1B036ABF-9FBC-E43D-A7DE-94F12CDD063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31D5907D-0379-8188-B1E0-691D8448E716}"/>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3100130F-C1DE-0179-339E-0A3C2370C78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609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651E6745-D783-217B-F394-C2BF762CF60B}"/>
              </a:ext>
            </a:extLst>
          </p:cNvPr>
          <p:cNvPicPr>
            <a:picLocks noChangeAspect="1"/>
          </p:cNvPicPr>
          <p:nvPr/>
        </p:nvPicPr>
        <p:blipFill>
          <a:blip r:embed="rId3"/>
          <a:stretch>
            <a:fillRect/>
          </a:stretch>
        </p:blipFill>
        <p:spPr>
          <a:xfrm>
            <a:off x="1278077" y="953727"/>
            <a:ext cx="4400550" cy="4219575"/>
          </a:xfrm>
          <a:prstGeom prst="rect">
            <a:avLst/>
          </a:prstGeom>
        </p:spPr>
      </p:pic>
      <p:cxnSp>
        <p:nvCxnSpPr>
          <p:cNvPr id="11" name="Straight Arrow Connector 10">
            <a:extLst>
              <a:ext uri="{FF2B5EF4-FFF2-40B4-BE49-F238E27FC236}">
                <a16:creationId xmlns:a16="http://schemas.microsoft.com/office/drawing/2014/main" id="{AC16EF31-EAC8-7A73-C214-38246A3443A7}"/>
              </a:ext>
            </a:extLst>
          </p:cNvPr>
          <p:cNvCxnSpPr/>
          <p:nvPr/>
        </p:nvCxnSpPr>
        <p:spPr>
          <a:xfrm>
            <a:off x="3334916" y="2557010"/>
            <a:ext cx="143436" cy="13028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516325-30D2-B682-E245-5EB3292095EF}"/>
              </a:ext>
            </a:extLst>
          </p:cNvPr>
          <p:cNvSpPr txBox="1"/>
          <p:nvPr/>
        </p:nvSpPr>
        <p:spPr>
          <a:xfrm>
            <a:off x="6563377" y="1122754"/>
            <a:ext cx="4511069" cy="1477328"/>
          </a:xfrm>
          <a:prstGeom prst="rect">
            <a:avLst/>
          </a:prstGeom>
          <a:noFill/>
        </p:spPr>
        <p:txBody>
          <a:bodyPr wrap="square" rtlCol="0">
            <a:spAutoFit/>
          </a:bodyPr>
          <a:lstStyle/>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endParaRPr lang="en-US" dirty="0">
              <a:latin typeface="Calibri" panose="020F0502020204030204" pitchFamily="34" charset="0"/>
            </a:endParaRPr>
          </a:p>
        </p:txBody>
      </p:sp>
      <p:pic>
        <p:nvPicPr>
          <p:cNvPr id="13" name="Picture 12">
            <a:extLst>
              <a:ext uri="{FF2B5EF4-FFF2-40B4-BE49-F238E27FC236}">
                <a16:creationId xmlns:a16="http://schemas.microsoft.com/office/drawing/2014/main" id="{399B7AB2-BA7B-BEF3-43EF-FD62AA233310}"/>
              </a:ext>
            </a:extLst>
          </p:cNvPr>
          <p:cNvPicPr>
            <a:picLocks noChangeAspect="1"/>
          </p:cNvPicPr>
          <p:nvPr/>
        </p:nvPicPr>
        <p:blipFill>
          <a:blip r:embed="rId4"/>
          <a:stretch>
            <a:fillRect/>
          </a:stretch>
        </p:blipFill>
        <p:spPr>
          <a:xfrm>
            <a:off x="6888117" y="784772"/>
            <a:ext cx="4320060" cy="4193266"/>
          </a:xfrm>
          <a:prstGeom prst="rect">
            <a:avLst/>
          </a:prstGeom>
        </p:spPr>
      </p:pic>
      <p:pic>
        <p:nvPicPr>
          <p:cNvPr id="14" name="Picture 13">
            <a:extLst>
              <a:ext uri="{FF2B5EF4-FFF2-40B4-BE49-F238E27FC236}">
                <a16:creationId xmlns:a16="http://schemas.microsoft.com/office/drawing/2014/main" id="{70F12F0E-8603-09BD-ADDE-171F33985C96}"/>
              </a:ext>
            </a:extLst>
          </p:cNvPr>
          <p:cNvPicPr>
            <a:picLocks noChangeAspect="1"/>
          </p:cNvPicPr>
          <p:nvPr/>
        </p:nvPicPr>
        <p:blipFill>
          <a:blip r:embed="rId5"/>
          <a:stretch>
            <a:fillRect/>
          </a:stretch>
        </p:blipFill>
        <p:spPr>
          <a:xfrm>
            <a:off x="8734422" y="4725552"/>
            <a:ext cx="819156" cy="390528"/>
          </a:xfrm>
          <a:prstGeom prst="rect">
            <a:avLst/>
          </a:prstGeom>
        </p:spPr>
      </p:pic>
    </p:spTree>
    <p:extLst>
      <p:ext uri="{BB962C8B-B14F-4D97-AF65-F5344CB8AC3E}">
        <p14:creationId xmlns:p14="http://schemas.microsoft.com/office/powerpoint/2010/main" val="8062973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F69B6679-7F91-5F9B-9242-8ABC5F5FC346}"/>
              </a:ext>
            </a:extLst>
          </p:cNvPr>
          <p:cNvSpPr txBox="1"/>
          <p:nvPr/>
        </p:nvSpPr>
        <p:spPr>
          <a:xfrm>
            <a:off x="6443802" y="1685462"/>
            <a:ext cx="4511069" cy="369332"/>
          </a:xfrm>
          <a:prstGeom prst="rect">
            <a:avLst/>
          </a:prstGeom>
          <a:noFill/>
        </p:spPr>
        <p:txBody>
          <a:bodyPr wrap="square" rtlCol="0">
            <a:spAutoFit/>
          </a:bodyPr>
          <a:lstStyle/>
          <a:p>
            <a:endParaRPr lang="en-US" dirty="0">
              <a:latin typeface="Calibri" panose="020F0502020204030204" pitchFamily="34" charset="0"/>
            </a:endParaRPr>
          </a:p>
        </p:txBody>
      </p:sp>
      <p:pic>
        <p:nvPicPr>
          <p:cNvPr id="3" name="Picture 2">
            <a:extLst>
              <a:ext uri="{FF2B5EF4-FFF2-40B4-BE49-F238E27FC236}">
                <a16:creationId xmlns:a16="http://schemas.microsoft.com/office/drawing/2014/main" id="{72665478-8ED9-1F3D-EF4A-8E2EB6BF46B6}"/>
              </a:ext>
            </a:extLst>
          </p:cNvPr>
          <p:cNvPicPr>
            <a:picLocks noChangeAspect="1"/>
          </p:cNvPicPr>
          <p:nvPr/>
        </p:nvPicPr>
        <p:blipFill>
          <a:blip r:embed="rId3"/>
          <a:stretch>
            <a:fillRect/>
          </a:stretch>
        </p:blipFill>
        <p:spPr>
          <a:xfrm>
            <a:off x="1129600" y="992000"/>
            <a:ext cx="4400550" cy="4219575"/>
          </a:xfrm>
          <a:prstGeom prst="rect">
            <a:avLst/>
          </a:prstGeom>
        </p:spPr>
      </p:pic>
      <p:cxnSp>
        <p:nvCxnSpPr>
          <p:cNvPr id="4" name="Straight Arrow Connector 3">
            <a:extLst>
              <a:ext uri="{FF2B5EF4-FFF2-40B4-BE49-F238E27FC236}">
                <a16:creationId xmlns:a16="http://schemas.microsoft.com/office/drawing/2014/main" id="{EF5EFA94-0A62-F4D3-A72D-7C02AC7D9E29}"/>
              </a:ext>
            </a:extLst>
          </p:cNvPr>
          <p:cNvCxnSpPr/>
          <p:nvPr/>
        </p:nvCxnSpPr>
        <p:spPr>
          <a:xfrm>
            <a:off x="2962321" y="3189942"/>
            <a:ext cx="14942" cy="1344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767AEC-D43C-78ED-6B2B-C09B73B4DA4A}"/>
              </a:ext>
            </a:extLst>
          </p:cNvPr>
          <p:cNvPicPr>
            <a:picLocks noChangeAspect="1"/>
          </p:cNvPicPr>
          <p:nvPr/>
        </p:nvPicPr>
        <p:blipFill>
          <a:blip r:embed="rId4"/>
          <a:stretch>
            <a:fillRect/>
          </a:stretch>
        </p:blipFill>
        <p:spPr>
          <a:xfrm>
            <a:off x="6443802" y="991999"/>
            <a:ext cx="4163238" cy="4216957"/>
          </a:xfrm>
          <a:prstGeom prst="rect">
            <a:avLst/>
          </a:prstGeom>
        </p:spPr>
      </p:pic>
      <p:pic>
        <p:nvPicPr>
          <p:cNvPr id="9" name="Picture 8">
            <a:extLst>
              <a:ext uri="{FF2B5EF4-FFF2-40B4-BE49-F238E27FC236}">
                <a16:creationId xmlns:a16="http://schemas.microsoft.com/office/drawing/2014/main" id="{8DF422B2-7961-1150-F4DB-371D9548D542}"/>
              </a:ext>
            </a:extLst>
          </p:cNvPr>
          <p:cNvPicPr>
            <a:picLocks noChangeAspect="1"/>
          </p:cNvPicPr>
          <p:nvPr/>
        </p:nvPicPr>
        <p:blipFill>
          <a:blip r:embed="rId5"/>
          <a:stretch>
            <a:fillRect/>
          </a:stretch>
        </p:blipFill>
        <p:spPr>
          <a:xfrm>
            <a:off x="8221400" y="4914266"/>
            <a:ext cx="819156" cy="390528"/>
          </a:xfrm>
          <a:prstGeom prst="rect">
            <a:avLst/>
          </a:prstGeom>
        </p:spPr>
      </p:pic>
    </p:spTree>
    <p:extLst>
      <p:ext uri="{BB962C8B-B14F-4D97-AF65-F5344CB8AC3E}">
        <p14:creationId xmlns:p14="http://schemas.microsoft.com/office/powerpoint/2010/main" val="39727666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18104-0032-BF7B-F94B-14E9AB7D478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69D2A88-CF44-0FCC-C5B1-2373DA61145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A31B42A9-CE0F-5843-CEF3-7B9146F7F91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88FA478C-F76E-6216-F131-EEB0D549F9D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85F20B-46BF-D8FF-DBAC-070FE1215AF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406A7B08-07D2-41D7-731C-17C86EBDE592}"/>
              </a:ext>
            </a:extLst>
          </p:cNvPr>
          <p:cNvSpPr txBox="1"/>
          <p:nvPr/>
        </p:nvSpPr>
        <p:spPr>
          <a:xfrm>
            <a:off x="6443802" y="1685462"/>
            <a:ext cx="4511069" cy="369332"/>
          </a:xfrm>
          <a:prstGeom prst="rect">
            <a:avLst/>
          </a:prstGeom>
          <a:noFill/>
        </p:spPr>
        <p:txBody>
          <a:bodyPr wrap="square" rtlCol="0">
            <a:spAutoFit/>
          </a:bodyPr>
          <a:lstStyle/>
          <a:p>
            <a:endParaRPr lang="en-US" dirty="0">
              <a:latin typeface="Calibri" panose="020F0502020204030204" pitchFamily="34" charset="0"/>
            </a:endParaRPr>
          </a:p>
        </p:txBody>
      </p:sp>
      <p:pic>
        <p:nvPicPr>
          <p:cNvPr id="14" name="Picture 13">
            <a:extLst>
              <a:ext uri="{FF2B5EF4-FFF2-40B4-BE49-F238E27FC236}">
                <a16:creationId xmlns:a16="http://schemas.microsoft.com/office/drawing/2014/main" id="{93DA97E3-C4F0-FC86-6389-1300CCE4ED44}"/>
              </a:ext>
            </a:extLst>
          </p:cNvPr>
          <p:cNvPicPr>
            <a:picLocks noChangeAspect="1"/>
          </p:cNvPicPr>
          <p:nvPr/>
        </p:nvPicPr>
        <p:blipFill>
          <a:blip r:embed="rId3"/>
          <a:stretch>
            <a:fillRect/>
          </a:stretch>
        </p:blipFill>
        <p:spPr>
          <a:xfrm>
            <a:off x="2564537" y="1719176"/>
            <a:ext cx="6591348" cy="3128985"/>
          </a:xfrm>
          <a:prstGeom prst="rect">
            <a:avLst/>
          </a:prstGeom>
        </p:spPr>
      </p:pic>
    </p:spTree>
    <p:extLst>
      <p:ext uri="{BB962C8B-B14F-4D97-AF65-F5344CB8AC3E}">
        <p14:creationId xmlns:p14="http://schemas.microsoft.com/office/powerpoint/2010/main" val="33915145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regularization hyperparameter</a:t>
            </a:r>
            <a:endParaRPr lang="en-GB" sz="2800" dirty="0">
              <a:ea typeface="Lato" panose="020B0604020202020204" pitchFamily="34" charset="0"/>
              <a:cs typeface="Helvetica" panose="020B0604020202020204" pitchFamily="34" charset="0"/>
            </a:endParaRPr>
          </a:p>
        </p:txBody>
      </p:sp>
      <p:pic>
        <p:nvPicPr>
          <p:cNvPr id="2" name="Picture 1" descr="A close up of a map&#10;&#10;Description automatically generated">
            <a:extLst>
              <a:ext uri="{FF2B5EF4-FFF2-40B4-BE49-F238E27FC236}">
                <a16:creationId xmlns:a16="http://schemas.microsoft.com/office/drawing/2014/main" id="{D27CACB2-5C3F-B882-3C5E-2C914229A6F6}"/>
              </a:ext>
            </a:extLst>
          </p:cNvPr>
          <p:cNvPicPr>
            <a:picLocks noChangeAspect="1"/>
          </p:cNvPicPr>
          <p:nvPr/>
        </p:nvPicPr>
        <p:blipFill>
          <a:blip r:embed="rId3"/>
          <a:stretch>
            <a:fillRect/>
          </a:stretch>
        </p:blipFill>
        <p:spPr>
          <a:xfrm>
            <a:off x="599056" y="1363012"/>
            <a:ext cx="5291666" cy="4709582"/>
          </a:xfrm>
          <a:prstGeom prst="rect">
            <a:avLst/>
          </a:prstGeom>
        </p:spPr>
      </p:pic>
      <p:pic>
        <p:nvPicPr>
          <p:cNvPr id="3" name="Picture 2" descr="A close up of a map&#10;&#10;Description automatically generated">
            <a:extLst>
              <a:ext uri="{FF2B5EF4-FFF2-40B4-BE49-F238E27FC236}">
                <a16:creationId xmlns:a16="http://schemas.microsoft.com/office/drawing/2014/main" id="{521DB2C5-11B2-745D-EB0B-EBC4E97E0597}"/>
              </a:ext>
            </a:extLst>
          </p:cNvPr>
          <p:cNvPicPr>
            <a:picLocks noChangeAspect="1"/>
          </p:cNvPicPr>
          <p:nvPr/>
        </p:nvPicPr>
        <p:blipFill>
          <a:blip r:embed="rId4"/>
          <a:stretch>
            <a:fillRect/>
          </a:stretch>
        </p:blipFill>
        <p:spPr>
          <a:xfrm>
            <a:off x="6212454" y="1369626"/>
            <a:ext cx="5291667" cy="4696354"/>
          </a:xfrm>
          <a:prstGeom prst="rect">
            <a:avLst/>
          </a:prstGeom>
        </p:spPr>
      </p:pic>
    </p:spTree>
    <p:extLst>
      <p:ext uri="{BB962C8B-B14F-4D97-AF65-F5344CB8AC3E}">
        <p14:creationId xmlns:p14="http://schemas.microsoft.com/office/powerpoint/2010/main" val="8535753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7DE6C-0B89-9552-3AFD-D4580CA17C3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E976164-98C9-C43A-F4EC-EC909ADB5E7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66D3375-9885-0052-320D-2AD86D207F4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03F3BE30-33FA-C93F-C9F0-B03310810BC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66F3B4B2-D949-9403-40F5-C7547A0CE96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80A0FD5-C0DA-08FB-267D-05A2425925BD}"/>
              </a:ext>
            </a:extLst>
          </p:cNvPr>
          <p:cNvSpPr txBox="1"/>
          <p:nvPr/>
        </p:nvSpPr>
        <p:spPr>
          <a:xfrm>
            <a:off x="323440" y="1252204"/>
            <a:ext cx="10996097" cy="2308324"/>
          </a:xfrm>
          <a:prstGeom prst="rect">
            <a:avLst/>
          </a:prstGeom>
          <a:noFill/>
        </p:spPr>
        <p:txBody>
          <a:bodyPr wrap="square" rtlCol="0">
            <a:spAutoFit/>
          </a:bodyPr>
          <a:lstStyle/>
          <a:p>
            <a:r>
              <a:rPr lang="en-GB" dirty="0"/>
              <a:t>The kernel trick allows SVM to handle non-linearly separable data by </a:t>
            </a:r>
            <a:r>
              <a:rPr lang="en-GB" b="1" dirty="0"/>
              <a:t>transforming</a:t>
            </a:r>
            <a:r>
              <a:rPr lang="en-GB" dirty="0"/>
              <a:t> input features into a higher-dimensional space where a linear decision boundary can be found.</a:t>
            </a:r>
          </a:p>
          <a:p>
            <a:endParaRPr lang="en-GB" dirty="0"/>
          </a:p>
          <a:p>
            <a:r>
              <a:rPr lang="en-GB" dirty="0"/>
              <a:t>Common kernel functions include Polynomial, Radial Basis Function (RBF), and Sigmoid, each mapping data to a </a:t>
            </a:r>
            <a:r>
              <a:rPr lang="en-GB" b="1" dirty="0"/>
              <a:t>different feature space </a:t>
            </a:r>
            <a:r>
              <a:rPr lang="en-GB" dirty="0"/>
              <a:t>to capture complex relationships.</a:t>
            </a:r>
          </a:p>
          <a:p>
            <a:endParaRPr lang="en-GB" dirty="0"/>
          </a:p>
          <a:p>
            <a:r>
              <a:rPr lang="en-GB" dirty="0"/>
              <a:t>It </a:t>
            </a:r>
            <a:r>
              <a:rPr lang="en-GB" b="1" dirty="0"/>
              <a:t>avoids explicitly computing </a:t>
            </a:r>
            <a:r>
              <a:rPr lang="en-GB" dirty="0"/>
              <a:t>high-dimensional transformations, making computations efficient while still benefiting from the power of non-linear feature mappings.</a:t>
            </a:r>
            <a:endParaRPr lang="LID4096" dirty="0"/>
          </a:p>
        </p:txBody>
      </p:sp>
    </p:spTree>
    <p:extLst>
      <p:ext uri="{BB962C8B-B14F-4D97-AF65-F5344CB8AC3E}">
        <p14:creationId xmlns:p14="http://schemas.microsoft.com/office/powerpoint/2010/main" val="4087039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885A721-51A6-CFE0-2563-43070684120E}"/>
              </a:ext>
            </a:extLst>
          </p:cNvPr>
          <p:cNvPicPr>
            <a:picLocks noChangeAspect="1"/>
          </p:cNvPicPr>
          <p:nvPr/>
        </p:nvPicPr>
        <p:blipFill>
          <a:blip r:embed="rId3"/>
          <a:stretch>
            <a:fillRect/>
          </a:stretch>
        </p:blipFill>
        <p:spPr>
          <a:xfrm>
            <a:off x="790375" y="1470074"/>
            <a:ext cx="4096720" cy="3566160"/>
          </a:xfrm>
          <a:prstGeom prst="rect">
            <a:avLst/>
          </a:prstGeom>
        </p:spPr>
      </p:pic>
      <p:pic>
        <p:nvPicPr>
          <p:cNvPr id="3" name="Picture 2">
            <a:extLst>
              <a:ext uri="{FF2B5EF4-FFF2-40B4-BE49-F238E27FC236}">
                <a16:creationId xmlns:a16="http://schemas.microsoft.com/office/drawing/2014/main" id="{7E139F3E-87FE-1048-7B4C-1E0B034B7205}"/>
              </a:ext>
            </a:extLst>
          </p:cNvPr>
          <p:cNvPicPr>
            <a:picLocks noChangeAspect="1"/>
          </p:cNvPicPr>
          <p:nvPr/>
        </p:nvPicPr>
        <p:blipFill>
          <a:blip r:embed="rId4"/>
          <a:stretch>
            <a:fillRect/>
          </a:stretch>
        </p:blipFill>
        <p:spPr>
          <a:xfrm>
            <a:off x="5486998" y="653556"/>
            <a:ext cx="6262670" cy="5199196"/>
          </a:xfrm>
          <a:prstGeom prst="rect">
            <a:avLst/>
          </a:prstGeom>
        </p:spPr>
      </p:pic>
    </p:spTree>
    <p:extLst>
      <p:ext uri="{BB962C8B-B14F-4D97-AF65-F5344CB8AC3E}">
        <p14:creationId xmlns:p14="http://schemas.microsoft.com/office/powerpoint/2010/main" val="22211893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2C1F2A3-F7DC-A49F-38C9-B976CE49753D}"/>
              </a:ext>
            </a:extLst>
          </p:cNvPr>
          <p:cNvSpPr txBox="1"/>
          <p:nvPr/>
        </p:nvSpPr>
        <p:spPr>
          <a:xfrm>
            <a:off x="241301" y="932860"/>
            <a:ext cx="10512612" cy="3170099"/>
          </a:xfrm>
          <a:prstGeom prst="rect">
            <a:avLst/>
          </a:prstGeom>
          <a:noFill/>
        </p:spPr>
        <p:txBody>
          <a:bodyPr wrap="square" rtlCol="0">
            <a:spAutoFit/>
          </a:bodyPr>
          <a:lstStyle/>
          <a:p>
            <a:r>
              <a:rPr lang="en-GB" sz="2000" dirty="0">
                <a:latin typeface="Calibri" panose="020F0502020204030204" pitchFamily="34" charset="0"/>
              </a:rPr>
              <a:t>SVMs can also be formulated as a linear function of the samples (dual form) instead of the features as </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where a model parameter is associated with a datapoint instead of a feature.</a:t>
            </a:r>
          </a:p>
          <a:p>
            <a:endParaRPr lang="en-GB" sz="2000" dirty="0">
              <a:latin typeface="Calibri" panose="020F0502020204030204" pitchFamily="34" charset="0"/>
            </a:endParaRPr>
          </a:p>
          <a:p>
            <a:r>
              <a:rPr lang="en-GB" sz="2000" dirty="0">
                <a:latin typeface="Calibri" panose="020F0502020204030204" pitchFamily="34" charset="0"/>
              </a:rPr>
              <a:t>If we apply a polynomial transformation            we obtain </a:t>
            </a:r>
          </a:p>
        </p:txBody>
      </p:sp>
      <p:pic>
        <p:nvPicPr>
          <p:cNvPr id="13" name="Picture 12">
            <a:extLst>
              <a:ext uri="{FF2B5EF4-FFF2-40B4-BE49-F238E27FC236}">
                <a16:creationId xmlns:a16="http://schemas.microsoft.com/office/drawing/2014/main" id="{B38E99F5-2B5A-C73B-A68F-60AA6B4766F8}"/>
              </a:ext>
            </a:extLst>
          </p:cNvPr>
          <p:cNvPicPr>
            <a:picLocks noChangeAspect="1"/>
          </p:cNvPicPr>
          <p:nvPr/>
        </p:nvPicPr>
        <p:blipFill>
          <a:blip r:embed="rId3"/>
          <a:stretch>
            <a:fillRect/>
          </a:stretch>
        </p:blipFill>
        <p:spPr>
          <a:xfrm>
            <a:off x="3803169" y="1693158"/>
            <a:ext cx="3533801" cy="1081095"/>
          </a:xfrm>
          <a:prstGeom prst="rect">
            <a:avLst/>
          </a:prstGeom>
        </p:spPr>
      </p:pic>
      <p:pic>
        <p:nvPicPr>
          <p:cNvPr id="15" name="Picture 14">
            <a:extLst>
              <a:ext uri="{FF2B5EF4-FFF2-40B4-BE49-F238E27FC236}">
                <a16:creationId xmlns:a16="http://schemas.microsoft.com/office/drawing/2014/main" id="{4D4C4714-1CC4-565F-0B5B-84D061892346}"/>
              </a:ext>
            </a:extLst>
          </p:cNvPr>
          <p:cNvPicPr>
            <a:picLocks noChangeAspect="1"/>
          </p:cNvPicPr>
          <p:nvPr/>
        </p:nvPicPr>
        <p:blipFill>
          <a:blip r:embed="rId4"/>
          <a:stretch>
            <a:fillRect/>
          </a:stretch>
        </p:blipFill>
        <p:spPr>
          <a:xfrm>
            <a:off x="4461991" y="3633695"/>
            <a:ext cx="590554" cy="452441"/>
          </a:xfrm>
          <a:prstGeom prst="rect">
            <a:avLst/>
          </a:prstGeom>
        </p:spPr>
      </p:pic>
      <p:pic>
        <p:nvPicPr>
          <p:cNvPr id="17" name="Picture 16">
            <a:extLst>
              <a:ext uri="{FF2B5EF4-FFF2-40B4-BE49-F238E27FC236}">
                <a16:creationId xmlns:a16="http://schemas.microsoft.com/office/drawing/2014/main" id="{192BFEBB-2504-9FDB-C10A-5F9B03C19C67}"/>
              </a:ext>
            </a:extLst>
          </p:cNvPr>
          <p:cNvPicPr>
            <a:picLocks noChangeAspect="1"/>
          </p:cNvPicPr>
          <p:nvPr/>
        </p:nvPicPr>
        <p:blipFill>
          <a:blip r:embed="rId5"/>
          <a:stretch>
            <a:fillRect/>
          </a:stretch>
        </p:blipFill>
        <p:spPr>
          <a:xfrm>
            <a:off x="3779265" y="4461478"/>
            <a:ext cx="4533933" cy="1090620"/>
          </a:xfrm>
          <a:prstGeom prst="rect">
            <a:avLst/>
          </a:prstGeom>
        </p:spPr>
      </p:pic>
    </p:spTree>
    <p:extLst>
      <p:ext uri="{BB962C8B-B14F-4D97-AF65-F5344CB8AC3E}">
        <p14:creationId xmlns:p14="http://schemas.microsoft.com/office/powerpoint/2010/main" val="40413107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EE31D-3C47-B252-61DA-0858FB4390A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7091AEF-7825-D465-1F40-44ADAA44D99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C73FDBEC-386D-B738-C06D-1938058D4A4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84C3A96A-884D-ED71-8521-06D73314A346}"/>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2237F0E4-461F-BFD2-E285-B6A78E77138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782F303-1EEF-613B-1962-2A7A4B377C27}"/>
              </a:ext>
            </a:extLst>
          </p:cNvPr>
          <p:cNvPicPr>
            <a:picLocks noChangeAspect="1"/>
          </p:cNvPicPr>
          <p:nvPr/>
        </p:nvPicPr>
        <p:blipFill>
          <a:blip r:embed="rId3"/>
          <a:stretch>
            <a:fillRect/>
          </a:stretch>
        </p:blipFill>
        <p:spPr>
          <a:xfrm>
            <a:off x="241301" y="833098"/>
            <a:ext cx="5362614" cy="3195661"/>
          </a:xfrm>
          <a:prstGeom prst="rect">
            <a:avLst/>
          </a:prstGeom>
        </p:spPr>
      </p:pic>
      <p:pic>
        <p:nvPicPr>
          <p:cNvPr id="10" name="Picture 9">
            <a:extLst>
              <a:ext uri="{FF2B5EF4-FFF2-40B4-BE49-F238E27FC236}">
                <a16:creationId xmlns:a16="http://schemas.microsoft.com/office/drawing/2014/main" id="{739F2D19-E958-343C-BE8D-5F22068C911B}"/>
              </a:ext>
            </a:extLst>
          </p:cNvPr>
          <p:cNvPicPr>
            <a:picLocks noChangeAspect="1"/>
          </p:cNvPicPr>
          <p:nvPr/>
        </p:nvPicPr>
        <p:blipFill>
          <a:blip r:embed="rId4"/>
          <a:stretch>
            <a:fillRect/>
          </a:stretch>
        </p:blipFill>
        <p:spPr>
          <a:xfrm>
            <a:off x="6084048" y="912188"/>
            <a:ext cx="5691229" cy="2809896"/>
          </a:xfrm>
          <a:prstGeom prst="rect">
            <a:avLst/>
          </a:prstGeom>
        </p:spPr>
      </p:pic>
      <p:pic>
        <p:nvPicPr>
          <p:cNvPr id="3074" name="Picture 2" descr="Generated image">
            <a:extLst>
              <a:ext uri="{FF2B5EF4-FFF2-40B4-BE49-F238E27FC236}">
                <a16:creationId xmlns:a16="http://schemas.microsoft.com/office/drawing/2014/main" id="{59A98007-9AF4-AB0E-FF2D-059BC14EB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9340" y="3664061"/>
            <a:ext cx="2622176" cy="262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4882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9CAFC-34EB-BA64-744C-E8BDEAA81F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42FF4B-F5CA-6DC2-2836-2E11D9A9350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kernels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0F4D71B9-B6FF-B5C9-DC74-7C64E65869A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B6FDD984-36BF-E67B-CEB7-7D55E069393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FB57A160-EB32-9EB3-AB0A-A3FBFAF133C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DA8D7E8-B8F4-8B53-A0E4-8ADC4F6D430D}"/>
              </a:ext>
            </a:extLst>
          </p:cNvPr>
          <p:cNvSpPr txBox="1"/>
          <p:nvPr/>
        </p:nvSpPr>
        <p:spPr>
          <a:xfrm>
            <a:off x="241301" y="932860"/>
            <a:ext cx="10512612" cy="6555641"/>
          </a:xfrm>
          <a:prstGeom prst="rect">
            <a:avLst/>
          </a:prstGeom>
          <a:noFill/>
        </p:spPr>
        <p:txBody>
          <a:bodyPr wrap="square" rtlCol="0">
            <a:spAutoFit/>
          </a:bodyPr>
          <a:lstStyle/>
          <a:p>
            <a:r>
              <a:rPr lang="en-GB" sz="2000" dirty="0">
                <a:latin typeface="Calibri" panose="020F0502020204030204" pitchFamily="34" charset="0"/>
              </a:rPr>
              <a:t>Since the model only uses the dot product of the transformed feature vectors</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we can replace that dot product by a kernel function </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such that the model becomes</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The data points         for which               are called the support vectors. </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p:txBody>
      </p:sp>
      <p:pic>
        <p:nvPicPr>
          <p:cNvPr id="3" name="Picture 2">
            <a:extLst>
              <a:ext uri="{FF2B5EF4-FFF2-40B4-BE49-F238E27FC236}">
                <a16:creationId xmlns:a16="http://schemas.microsoft.com/office/drawing/2014/main" id="{BAC91EFA-181C-0BD6-7905-10F1BAACBE08}"/>
              </a:ext>
            </a:extLst>
          </p:cNvPr>
          <p:cNvPicPr>
            <a:picLocks noChangeAspect="1"/>
          </p:cNvPicPr>
          <p:nvPr/>
        </p:nvPicPr>
        <p:blipFill>
          <a:blip r:embed="rId3"/>
          <a:stretch>
            <a:fillRect/>
          </a:stretch>
        </p:blipFill>
        <p:spPr>
          <a:xfrm>
            <a:off x="3474465" y="1592772"/>
            <a:ext cx="4533933" cy="1090620"/>
          </a:xfrm>
          <a:prstGeom prst="rect">
            <a:avLst/>
          </a:prstGeom>
        </p:spPr>
      </p:pic>
      <p:pic>
        <p:nvPicPr>
          <p:cNvPr id="10" name="Picture 9">
            <a:extLst>
              <a:ext uri="{FF2B5EF4-FFF2-40B4-BE49-F238E27FC236}">
                <a16:creationId xmlns:a16="http://schemas.microsoft.com/office/drawing/2014/main" id="{BF7A81D1-BCBF-F8E4-745C-EED8E892C46D}"/>
              </a:ext>
            </a:extLst>
          </p:cNvPr>
          <p:cNvPicPr>
            <a:picLocks noChangeAspect="1"/>
          </p:cNvPicPr>
          <p:nvPr/>
        </p:nvPicPr>
        <p:blipFill>
          <a:blip r:embed="rId4"/>
          <a:stretch>
            <a:fillRect/>
          </a:stretch>
        </p:blipFill>
        <p:spPr>
          <a:xfrm>
            <a:off x="3673136" y="3358125"/>
            <a:ext cx="3052785" cy="557217"/>
          </a:xfrm>
          <a:prstGeom prst="rect">
            <a:avLst/>
          </a:prstGeom>
        </p:spPr>
      </p:pic>
      <p:pic>
        <p:nvPicPr>
          <p:cNvPr id="12" name="Picture 11">
            <a:extLst>
              <a:ext uri="{FF2B5EF4-FFF2-40B4-BE49-F238E27FC236}">
                <a16:creationId xmlns:a16="http://schemas.microsoft.com/office/drawing/2014/main" id="{BBBC4A39-2DD2-9321-EC1E-FC0279F8DDC9}"/>
              </a:ext>
            </a:extLst>
          </p:cNvPr>
          <p:cNvPicPr>
            <a:picLocks noChangeAspect="1"/>
          </p:cNvPicPr>
          <p:nvPr/>
        </p:nvPicPr>
        <p:blipFill>
          <a:blip r:embed="rId5"/>
          <a:stretch>
            <a:fillRect/>
          </a:stretch>
        </p:blipFill>
        <p:spPr>
          <a:xfrm>
            <a:off x="3322154" y="4590075"/>
            <a:ext cx="3886228" cy="1119196"/>
          </a:xfrm>
          <a:prstGeom prst="rect">
            <a:avLst/>
          </a:prstGeom>
        </p:spPr>
      </p:pic>
      <p:pic>
        <p:nvPicPr>
          <p:cNvPr id="14" name="Picture 13">
            <a:extLst>
              <a:ext uri="{FF2B5EF4-FFF2-40B4-BE49-F238E27FC236}">
                <a16:creationId xmlns:a16="http://schemas.microsoft.com/office/drawing/2014/main" id="{9646115F-0F24-E096-60EB-3E4F69F2624F}"/>
              </a:ext>
            </a:extLst>
          </p:cNvPr>
          <p:cNvPicPr>
            <a:picLocks noChangeAspect="1"/>
          </p:cNvPicPr>
          <p:nvPr/>
        </p:nvPicPr>
        <p:blipFill>
          <a:blip r:embed="rId6"/>
          <a:stretch>
            <a:fillRect/>
          </a:stretch>
        </p:blipFill>
        <p:spPr>
          <a:xfrm>
            <a:off x="2018655" y="5773167"/>
            <a:ext cx="414341" cy="366715"/>
          </a:xfrm>
          <a:prstGeom prst="rect">
            <a:avLst/>
          </a:prstGeom>
        </p:spPr>
      </p:pic>
      <p:pic>
        <p:nvPicPr>
          <p:cNvPr id="16" name="Picture 15">
            <a:extLst>
              <a:ext uri="{FF2B5EF4-FFF2-40B4-BE49-F238E27FC236}">
                <a16:creationId xmlns:a16="http://schemas.microsoft.com/office/drawing/2014/main" id="{1678E46C-1FA2-88D7-6D69-68BC172E9C3A}"/>
              </a:ext>
            </a:extLst>
          </p:cNvPr>
          <p:cNvPicPr>
            <a:picLocks noChangeAspect="1"/>
          </p:cNvPicPr>
          <p:nvPr/>
        </p:nvPicPr>
        <p:blipFill>
          <a:blip r:embed="rId7"/>
          <a:stretch>
            <a:fillRect/>
          </a:stretch>
        </p:blipFill>
        <p:spPr>
          <a:xfrm>
            <a:off x="3468976" y="5882619"/>
            <a:ext cx="695325" cy="304800"/>
          </a:xfrm>
          <a:prstGeom prst="rect">
            <a:avLst/>
          </a:prstGeom>
        </p:spPr>
      </p:pic>
    </p:spTree>
    <p:extLst>
      <p:ext uri="{BB962C8B-B14F-4D97-AF65-F5344CB8AC3E}">
        <p14:creationId xmlns:p14="http://schemas.microsoft.com/office/powerpoint/2010/main" val="22624748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polynomial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1DD4528-0523-CE00-44CB-9374B0885EB3}"/>
              </a:ext>
            </a:extLst>
          </p:cNvPr>
          <p:cNvPicPr>
            <a:picLocks noChangeAspect="1"/>
          </p:cNvPicPr>
          <p:nvPr/>
        </p:nvPicPr>
        <p:blipFill>
          <a:blip r:embed="rId3"/>
          <a:stretch>
            <a:fillRect/>
          </a:stretch>
        </p:blipFill>
        <p:spPr>
          <a:xfrm>
            <a:off x="774619" y="1058156"/>
            <a:ext cx="5952288" cy="5354497"/>
          </a:xfrm>
          <a:prstGeom prst="rect">
            <a:avLst/>
          </a:prstGeom>
        </p:spPr>
      </p:pic>
      <p:pic>
        <p:nvPicPr>
          <p:cNvPr id="3" name="Picture 2">
            <a:extLst>
              <a:ext uri="{FF2B5EF4-FFF2-40B4-BE49-F238E27FC236}">
                <a16:creationId xmlns:a16="http://schemas.microsoft.com/office/drawing/2014/main" id="{1660F155-8777-273D-517D-941FF4A836F8}"/>
              </a:ext>
            </a:extLst>
          </p:cNvPr>
          <p:cNvPicPr>
            <a:picLocks noChangeAspect="1"/>
          </p:cNvPicPr>
          <p:nvPr/>
        </p:nvPicPr>
        <p:blipFill>
          <a:blip r:embed="rId4"/>
          <a:stretch>
            <a:fillRect/>
          </a:stretch>
        </p:blipFill>
        <p:spPr>
          <a:xfrm>
            <a:off x="7443134" y="2029882"/>
            <a:ext cx="3347185" cy="819719"/>
          </a:xfrm>
          <a:prstGeom prst="rect">
            <a:avLst/>
          </a:prstGeom>
        </p:spPr>
      </p:pic>
      <p:pic>
        <p:nvPicPr>
          <p:cNvPr id="5" name="Picture 4">
            <a:extLst>
              <a:ext uri="{FF2B5EF4-FFF2-40B4-BE49-F238E27FC236}">
                <a16:creationId xmlns:a16="http://schemas.microsoft.com/office/drawing/2014/main" id="{6F64AFA9-0F2A-3EEF-E985-E0C889AA58F4}"/>
              </a:ext>
            </a:extLst>
          </p:cNvPr>
          <p:cNvPicPr>
            <a:picLocks noChangeAspect="1"/>
          </p:cNvPicPr>
          <p:nvPr/>
        </p:nvPicPr>
        <p:blipFill>
          <a:blip r:embed="rId5"/>
          <a:stretch>
            <a:fillRect/>
          </a:stretch>
        </p:blipFill>
        <p:spPr>
          <a:xfrm>
            <a:off x="7542275" y="3333493"/>
            <a:ext cx="3295953" cy="670291"/>
          </a:xfrm>
          <a:prstGeom prst="rect">
            <a:avLst/>
          </a:prstGeom>
        </p:spPr>
      </p:pic>
    </p:spTree>
    <p:extLst>
      <p:ext uri="{BB962C8B-B14F-4D97-AF65-F5344CB8AC3E}">
        <p14:creationId xmlns:p14="http://schemas.microsoft.com/office/powerpoint/2010/main" val="3512607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Biomedical Applications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BCCC47-517E-A8E8-0E3B-CE9CBEEE9BE8}"/>
              </a:ext>
            </a:extLst>
          </p:cNvPr>
          <p:cNvSpPr txBox="1"/>
          <p:nvPr/>
        </p:nvSpPr>
        <p:spPr>
          <a:xfrm>
            <a:off x="241301" y="1075426"/>
            <a:ext cx="11162820" cy="4708981"/>
          </a:xfrm>
          <a:prstGeom prst="rect">
            <a:avLst/>
          </a:prstGeom>
          <a:noFill/>
        </p:spPr>
        <p:txBody>
          <a:bodyPr wrap="square" rtlCol="0">
            <a:spAutoFit/>
          </a:bodyPr>
          <a:lstStyle/>
          <a:p>
            <a:r>
              <a:rPr lang="en-GB" sz="2000" dirty="0"/>
              <a:t>Medical Imaging Analysis: Machine learning enhances the detection of diseases in medical images (e.g., X-rays, MRIs, CT scans) by identifying patterns indicative of conditions like cancer, fractures, and neurological disorders.</a:t>
            </a:r>
          </a:p>
          <a:p>
            <a:endParaRPr lang="en-GB" sz="2000" dirty="0"/>
          </a:p>
          <a:p>
            <a:r>
              <a:rPr lang="en-GB" sz="2000" dirty="0"/>
              <a:t>Genomics and Drug Discovery: ML models analyse vast genomic data to identify genetic mutations, predict disease susceptibility, and accelerate drug discovery by simulating molecular interactions.</a:t>
            </a:r>
          </a:p>
          <a:p>
            <a:endParaRPr lang="en-GB" sz="2000" dirty="0"/>
          </a:p>
          <a:p>
            <a:r>
              <a:rPr lang="en-GB" sz="2000" dirty="0"/>
              <a:t>Personalized Medicine: Machine learning helps tailor treatments based on an individual’s genetic profile, medical history, and response to previous treatments, improving patient outcomes.</a:t>
            </a:r>
          </a:p>
          <a:p>
            <a:endParaRPr lang="en-GB" sz="2000" dirty="0"/>
          </a:p>
          <a:p>
            <a:r>
              <a:rPr lang="en-GB" sz="2000" dirty="0"/>
              <a:t>Predictive Diagnostics: AI models analyse patient data (e.g., electronic health records, biomarkers) to predict disease onset, progression, and potential complications, enabling early intervention.</a:t>
            </a:r>
          </a:p>
          <a:p>
            <a:endParaRPr lang="en-GB" sz="2000" dirty="0"/>
          </a:p>
          <a:p>
            <a:r>
              <a:rPr lang="en-GB" sz="2000" dirty="0"/>
              <a:t>Healthcare Automation: ML-powered chatbots, virtual assistants, and administrative tools streamline tasks like patient triaging, medical documentation, and hospital resource allocation.</a:t>
            </a:r>
          </a:p>
        </p:txBody>
      </p:sp>
    </p:spTree>
    <p:extLst>
      <p:ext uri="{BB962C8B-B14F-4D97-AF65-F5344CB8AC3E}">
        <p14:creationId xmlns:p14="http://schemas.microsoft.com/office/powerpoint/2010/main" val="2195702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polynomial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SVM with polynomial kernel visualization -HD-">
            <a:hlinkClick r:id="" action="ppaction://media"/>
            <a:extLst>
              <a:ext uri="{FF2B5EF4-FFF2-40B4-BE49-F238E27FC236}">
                <a16:creationId xmlns:a16="http://schemas.microsoft.com/office/drawing/2014/main" id="{7912FAF0-560A-9301-5DDB-F5780F525D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3700" y="965562"/>
            <a:ext cx="9087340" cy="5111629"/>
          </a:xfrm>
          <a:prstGeom prst="rect">
            <a:avLst/>
          </a:prstGeom>
        </p:spPr>
      </p:pic>
    </p:spTree>
    <p:extLst>
      <p:ext uri="{BB962C8B-B14F-4D97-AF65-F5344CB8AC3E}">
        <p14:creationId xmlns:p14="http://schemas.microsoft.com/office/powerpoint/2010/main" val="177229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RBF kernel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747C311-A05C-8B37-7E39-705EB162A801}"/>
              </a:ext>
            </a:extLst>
          </p:cNvPr>
          <p:cNvPicPr>
            <a:picLocks noChangeAspect="1"/>
          </p:cNvPicPr>
          <p:nvPr/>
        </p:nvPicPr>
        <p:blipFill>
          <a:blip r:embed="rId3"/>
          <a:stretch>
            <a:fillRect/>
          </a:stretch>
        </p:blipFill>
        <p:spPr>
          <a:xfrm>
            <a:off x="7673597" y="3404122"/>
            <a:ext cx="3854712" cy="903981"/>
          </a:xfrm>
          <a:prstGeom prst="rect">
            <a:avLst/>
          </a:prstGeom>
        </p:spPr>
      </p:pic>
      <p:pic>
        <p:nvPicPr>
          <p:cNvPr id="3" name="Picture 2">
            <a:extLst>
              <a:ext uri="{FF2B5EF4-FFF2-40B4-BE49-F238E27FC236}">
                <a16:creationId xmlns:a16="http://schemas.microsoft.com/office/drawing/2014/main" id="{5093F662-6368-E359-EEBE-07FA59BC1D91}"/>
              </a:ext>
            </a:extLst>
          </p:cNvPr>
          <p:cNvPicPr>
            <a:picLocks noChangeAspect="1"/>
          </p:cNvPicPr>
          <p:nvPr/>
        </p:nvPicPr>
        <p:blipFill>
          <a:blip r:embed="rId4"/>
          <a:stretch>
            <a:fillRect/>
          </a:stretch>
        </p:blipFill>
        <p:spPr>
          <a:xfrm>
            <a:off x="1159015" y="1250313"/>
            <a:ext cx="5599353" cy="4918458"/>
          </a:xfrm>
          <a:prstGeom prst="rect">
            <a:avLst/>
          </a:prstGeom>
        </p:spPr>
      </p:pic>
      <p:pic>
        <p:nvPicPr>
          <p:cNvPr id="5" name="Picture 4">
            <a:extLst>
              <a:ext uri="{FF2B5EF4-FFF2-40B4-BE49-F238E27FC236}">
                <a16:creationId xmlns:a16="http://schemas.microsoft.com/office/drawing/2014/main" id="{CF223034-FE84-9238-34E6-A17A0FD523C3}"/>
              </a:ext>
            </a:extLst>
          </p:cNvPr>
          <p:cNvPicPr>
            <a:picLocks noChangeAspect="1"/>
          </p:cNvPicPr>
          <p:nvPr/>
        </p:nvPicPr>
        <p:blipFill>
          <a:blip r:embed="rId5"/>
          <a:stretch>
            <a:fillRect/>
          </a:stretch>
        </p:blipFill>
        <p:spPr>
          <a:xfrm>
            <a:off x="7750153" y="2069002"/>
            <a:ext cx="3343025" cy="818700"/>
          </a:xfrm>
          <a:prstGeom prst="rect">
            <a:avLst/>
          </a:prstGeom>
        </p:spPr>
      </p:pic>
    </p:spTree>
    <p:extLst>
      <p:ext uri="{BB962C8B-B14F-4D97-AF65-F5344CB8AC3E}">
        <p14:creationId xmlns:p14="http://schemas.microsoft.com/office/powerpoint/2010/main" val="26034075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97EE-9EF7-91E2-E498-CE899707DE2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487672-A4DC-A86C-D42B-E9A23FB9005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Ensemble methods</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15F9842-6503-F735-6B66-A608536A7C9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3EC4B9A-FCBD-2371-E5DA-82BDB5DF8B5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27A51244-C806-A81D-B96E-A917EF6BE48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B2A1EF-CA1C-F48F-829F-46839BB93947}"/>
              </a:ext>
            </a:extLst>
          </p:cNvPr>
          <p:cNvSpPr txBox="1"/>
          <p:nvPr/>
        </p:nvSpPr>
        <p:spPr>
          <a:xfrm>
            <a:off x="340912" y="1249165"/>
            <a:ext cx="11000096" cy="1938992"/>
          </a:xfrm>
          <a:prstGeom prst="rect">
            <a:avLst/>
          </a:prstGeom>
          <a:noFill/>
        </p:spPr>
        <p:txBody>
          <a:bodyPr wrap="square" rtlCol="0">
            <a:spAutoFit/>
          </a:bodyPr>
          <a:lstStyle/>
          <a:p>
            <a:r>
              <a:rPr lang="en-GB" sz="2000" dirty="0"/>
              <a:t>Decision trees serve as the foundation for </a:t>
            </a:r>
            <a:r>
              <a:rPr lang="en-GB" sz="2000" b="1" dirty="0"/>
              <a:t>ensemble methods </a:t>
            </a:r>
            <a:r>
              <a:rPr lang="en-GB" sz="2000" dirty="0"/>
              <a:t>like Random Forest and Gradient Boosting, which combine multiple trees to improve accuracy and robustness.</a:t>
            </a:r>
          </a:p>
          <a:p>
            <a:endParaRPr lang="en-GB" sz="2000" dirty="0"/>
          </a:p>
          <a:p>
            <a:r>
              <a:rPr lang="en-GB" sz="2000" dirty="0"/>
              <a:t>Ensemble learning reduces </a:t>
            </a:r>
            <a:r>
              <a:rPr lang="en-GB" sz="2000" b="1" dirty="0"/>
              <a:t>variance and bias</a:t>
            </a:r>
            <a:r>
              <a:rPr lang="en-GB" sz="2000" dirty="0"/>
              <a:t>, as bagging (e.g., Random Forest) decreases overfitting, while boosting (e.g., AdaBoost, </a:t>
            </a:r>
            <a:r>
              <a:rPr lang="en-GB" sz="2000" dirty="0" err="1"/>
              <a:t>XGBoost</a:t>
            </a:r>
            <a:r>
              <a:rPr lang="en-GB" sz="2000" dirty="0"/>
              <a:t>) enhances weak learners by correcting misclassified instances iteratively.</a:t>
            </a:r>
            <a:endParaRPr lang="LID4096" sz="2000" dirty="0"/>
          </a:p>
        </p:txBody>
      </p:sp>
    </p:spTree>
    <p:extLst>
      <p:ext uri="{BB962C8B-B14F-4D97-AF65-F5344CB8AC3E}">
        <p14:creationId xmlns:p14="http://schemas.microsoft.com/office/powerpoint/2010/main" val="37548023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39427" y="1524098"/>
            <a:ext cx="5323868" cy="4062651"/>
          </a:xfrm>
          <a:prstGeom prst="rect">
            <a:avLst/>
          </a:prstGeom>
          <a:noFill/>
        </p:spPr>
        <p:txBody>
          <a:bodyPr wrap="square" rtlCol="0">
            <a:spAutoFit/>
          </a:bodyPr>
          <a:lstStyle/>
          <a:p>
            <a:r>
              <a:rPr lang="en-US" sz="2000" dirty="0">
                <a:latin typeface="Calibri" panose="020F0502020204030204" pitchFamily="34" charset="0"/>
              </a:rPr>
              <a:t>advantages:</a:t>
            </a:r>
          </a:p>
          <a:p>
            <a:endParaRPr lang="en-US" sz="2000" dirty="0">
              <a:latin typeface="Calibri" panose="020F0502020204030204" pitchFamily="34" charset="0"/>
            </a:endParaRPr>
          </a:p>
          <a:p>
            <a:r>
              <a:rPr lang="en-US" sz="2000" dirty="0">
                <a:latin typeface="Calibri" panose="020F0502020204030204" pitchFamily="34" charset="0"/>
              </a:rPr>
              <a:t>ease of interpretation</a:t>
            </a:r>
          </a:p>
          <a:p>
            <a:r>
              <a:rPr lang="en-US" sz="2000" dirty="0">
                <a:latin typeface="Calibri" panose="020F0502020204030204" pitchFamily="34" charset="0"/>
              </a:rPr>
              <a:t>handles continuous and discrete features</a:t>
            </a:r>
          </a:p>
          <a:p>
            <a:r>
              <a:rPr lang="en-US" sz="2000" dirty="0">
                <a:latin typeface="Calibri" panose="020F0502020204030204" pitchFamily="34" charset="0"/>
              </a:rPr>
              <a:t>invariant to monotone transformation of features</a:t>
            </a:r>
          </a:p>
          <a:p>
            <a:r>
              <a:rPr lang="en-US" sz="2000" dirty="0">
                <a:latin typeface="Calibri" panose="020F0502020204030204" pitchFamily="34" charset="0"/>
              </a:rPr>
              <a:t>variable selection automated</a:t>
            </a:r>
          </a:p>
          <a:p>
            <a:r>
              <a:rPr lang="nl-BE" sz="2000" b="1" dirty="0">
                <a:latin typeface="Calibri" panose="020F0502020204030204" pitchFamily="34" charset="0"/>
              </a:rPr>
              <a:t>low bias </a:t>
            </a:r>
            <a:r>
              <a:rPr lang="nl-BE" sz="2000" dirty="0">
                <a:latin typeface="Calibri" panose="020F0502020204030204" pitchFamily="34" charset="0"/>
              </a:rPr>
              <a:t>(deep trees)</a:t>
            </a:r>
            <a:endParaRPr lang="en-US" sz="2000" dirty="0">
              <a:latin typeface="Calibri" panose="020F0502020204030204" pitchFamily="34" charset="0"/>
            </a:endParaRPr>
          </a:p>
          <a:p>
            <a:endParaRPr lang="en-US" sz="2000" dirty="0">
              <a:latin typeface="Calibri" panose="020F0502020204030204" pitchFamily="34" charset="0"/>
            </a:endParaRPr>
          </a:p>
          <a:p>
            <a:r>
              <a:rPr lang="en-US" sz="2000" dirty="0">
                <a:latin typeface="Calibri" panose="020F0502020204030204" pitchFamily="34" charset="0"/>
              </a:rPr>
              <a:t>disadvantages:</a:t>
            </a:r>
          </a:p>
          <a:p>
            <a:endParaRPr lang="en-US" sz="2000" dirty="0">
              <a:latin typeface="Calibri" panose="020F0502020204030204" pitchFamily="34" charset="0"/>
            </a:endParaRPr>
          </a:p>
          <a:p>
            <a:r>
              <a:rPr lang="en-US" sz="2000" b="1" dirty="0">
                <a:latin typeface="Calibri" panose="020F0502020204030204" pitchFamily="34" charset="0"/>
              </a:rPr>
              <a:t>high variance</a:t>
            </a:r>
          </a:p>
          <a:p>
            <a:r>
              <a:rPr lang="en-US" sz="2000" dirty="0" err="1">
                <a:latin typeface="Calibri" panose="020F0502020204030204" pitchFamily="34" charset="0"/>
              </a:rPr>
              <a:t>overfitting</a:t>
            </a:r>
            <a:endParaRPr lang="en-US" sz="20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4" name="TextBox 3">
            <a:extLst>
              <a:ext uri="{FF2B5EF4-FFF2-40B4-BE49-F238E27FC236}">
                <a16:creationId xmlns:a16="http://schemas.microsoft.com/office/drawing/2014/main" id="{61CBF3B4-3D25-A8D2-9AFA-2BAA3D38C3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55A62B9C-FFF7-4FA6-F7E5-5E7EC06B014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FA6107F-6DBE-492E-DD16-F10B53448844}"/>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5F568E3F-6471-341E-9983-F52C2A194A1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1: Visualisation for a decision tree, trained on the Iris dataset... |  Download Scientific Diagram">
            <a:extLst>
              <a:ext uri="{FF2B5EF4-FFF2-40B4-BE49-F238E27FC236}">
                <a16:creationId xmlns:a16="http://schemas.microsoft.com/office/drawing/2014/main" id="{45C103CF-E0FE-A6E4-2F48-7FFFA452B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80" y="1239320"/>
            <a:ext cx="5807015" cy="426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2823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3F0D-6468-47A1-3C38-964CFAC2979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BC069BA-896F-598A-F617-E11EA8FAA32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599DFEB-7109-FC6E-752A-62D369B0592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5B87BD2-13E6-47EF-9B7D-1338EDBF473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ED315BA8-A204-0FFB-62F8-821C67F79A2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8BDB8A-7801-2F9D-54DC-FCFEDF116E28}"/>
              </a:ext>
            </a:extLst>
          </p:cNvPr>
          <p:cNvSpPr txBox="1"/>
          <p:nvPr/>
        </p:nvSpPr>
        <p:spPr>
          <a:xfrm>
            <a:off x="294904" y="1249165"/>
            <a:ext cx="11000096" cy="2554545"/>
          </a:xfrm>
          <a:prstGeom prst="rect">
            <a:avLst/>
          </a:prstGeom>
          <a:noFill/>
        </p:spPr>
        <p:txBody>
          <a:bodyPr wrap="square" rtlCol="0">
            <a:spAutoFit/>
          </a:bodyPr>
          <a:lstStyle/>
          <a:p>
            <a:r>
              <a:rPr lang="en-GB" sz="2000" b="1" dirty="0"/>
              <a:t>Bias</a:t>
            </a:r>
            <a:r>
              <a:rPr lang="en-GB" sz="2000" dirty="0"/>
              <a:t> refers to the error introduced by approximating a complex problem with a simple model, leading to underfitting when the model fails to capture the underlying patterns in the data.</a:t>
            </a:r>
          </a:p>
          <a:p>
            <a:endParaRPr lang="en-GB" sz="2000" dirty="0"/>
          </a:p>
          <a:p>
            <a:r>
              <a:rPr lang="en-GB" sz="2000" b="1" dirty="0"/>
              <a:t>Variance</a:t>
            </a:r>
            <a:r>
              <a:rPr lang="en-GB" sz="2000" dirty="0"/>
              <a:t> measures the model's sensitivity to small fluctuations in the training data, causing overfitting when the model learns noise instead of general patterns.</a:t>
            </a:r>
          </a:p>
          <a:p>
            <a:endParaRPr lang="en-GB" sz="2000" dirty="0"/>
          </a:p>
          <a:p>
            <a:r>
              <a:rPr lang="en-GB" sz="2000" dirty="0"/>
              <a:t>The </a:t>
            </a:r>
            <a:r>
              <a:rPr lang="en-GB" sz="2000" b="1" dirty="0"/>
              <a:t>bias-variance </a:t>
            </a:r>
            <a:r>
              <a:rPr lang="en-GB" sz="2000" b="1" dirty="0" err="1"/>
              <a:t>tradeoff</a:t>
            </a:r>
            <a:r>
              <a:rPr lang="en-GB" sz="2000" b="1" dirty="0"/>
              <a:t> </a:t>
            </a:r>
            <a:r>
              <a:rPr lang="en-GB" sz="2000" dirty="0"/>
              <a:t>is a fundamental concept in machine learning, where reducing bias increases variance and vice versa, requiring a balance for optimal model performance.</a:t>
            </a:r>
            <a:endParaRPr lang="LID4096" sz="2000" dirty="0"/>
          </a:p>
        </p:txBody>
      </p:sp>
    </p:spTree>
    <p:extLst>
      <p:ext uri="{BB962C8B-B14F-4D97-AF65-F5344CB8AC3E}">
        <p14:creationId xmlns:p14="http://schemas.microsoft.com/office/powerpoint/2010/main" val="16146613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137" y="653024"/>
            <a:ext cx="7382800" cy="5624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58C82C-9AC5-4BA2-A37C-598E04CBAA78}"/>
              </a:ext>
            </a:extLst>
          </p:cNvPr>
          <p:cNvSpPr txBox="1"/>
          <p:nvPr/>
        </p:nvSpPr>
        <p:spPr>
          <a:xfrm>
            <a:off x="729720" y="2485910"/>
            <a:ext cx="4055000" cy="2215991"/>
          </a:xfrm>
          <a:prstGeom prst="rect">
            <a:avLst/>
          </a:prstGeom>
          <a:noFill/>
        </p:spPr>
        <p:txBody>
          <a:bodyPr wrap="square" rtlCol="0">
            <a:spAutoFit/>
          </a:bodyPr>
          <a:lstStyle/>
          <a:p>
            <a:r>
              <a:rPr lang="nl-BE" sz="2400" dirty="0">
                <a:latin typeface="Calibri" panose="020F0502020204030204" pitchFamily="34" charset="0"/>
              </a:rPr>
              <a:t>Error due to bias</a:t>
            </a:r>
          </a:p>
          <a:p>
            <a:endParaRPr lang="nl-BE" sz="2400" dirty="0">
              <a:latin typeface="Calibri" panose="020F0502020204030204" pitchFamily="34" charset="0"/>
            </a:endParaRPr>
          </a:p>
          <a:p>
            <a:r>
              <a:rPr lang="nl-BE" sz="2400" dirty="0">
                <a:latin typeface="Calibri" panose="020F0502020204030204" pitchFamily="34" charset="0"/>
              </a:rPr>
              <a:t>Error due to variance</a:t>
            </a:r>
          </a:p>
          <a:p>
            <a:endParaRPr lang="nl-BE" sz="2400" dirty="0">
              <a:latin typeface="Calibri" panose="020F0502020204030204" pitchFamily="34" charset="0"/>
            </a:endParaRPr>
          </a:p>
          <a:p>
            <a:r>
              <a:rPr lang="nl-BE" sz="2400" dirty="0">
                <a:latin typeface="Calibri" panose="020F0502020204030204" pitchFamily="34" charset="0"/>
              </a:rPr>
              <a:t>Irreducible error </a:t>
            </a:r>
            <a:endParaRPr lang="en-US" sz="24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2" name="TextBox 1">
            <a:extLst>
              <a:ext uri="{FF2B5EF4-FFF2-40B4-BE49-F238E27FC236}">
                <a16:creationId xmlns:a16="http://schemas.microsoft.com/office/drawing/2014/main" id="{381A4D83-8923-046F-59D3-28BFB085DD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017C871-7495-CBD9-38C7-A3AC0EA0495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2A57E39B-C62A-6462-9B24-D4A68ECA2F1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0002B85-402B-9D63-0B0F-7B04063C4FC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4305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256A8B-B416-4CA9-8771-48392FEF3D88}"/>
              </a:ext>
            </a:extLst>
          </p:cNvPr>
          <p:cNvPicPr>
            <a:picLocks noChangeAspect="1"/>
          </p:cNvPicPr>
          <p:nvPr/>
        </p:nvPicPr>
        <p:blipFill>
          <a:blip r:embed="rId3"/>
          <a:stretch>
            <a:fillRect/>
          </a:stretch>
        </p:blipFill>
        <p:spPr>
          <a:xfrm>
            <a:off x="4439837" y="1642214"/>
            <a:ext cx="6635437" cy="4167378"/>
          </a:xfrm>
          <a:prstGeom prst="rect">
            <a:avLst/>
          </a:prstGeom>
        </p:spPr>
      </p:pic>
      <p:sp>
        <p:nvSpPr>
          <p:cNvPr id="2" name="TextBox 1">
            <a:extLst>
              <a:ext uri="{FF2B5EF4-FFF2-40B4-BE49-F238E27FC236}">
                <a16:creationId xmlns:a16="http://schemas.microsoft.com/office/drawing/2014/main" id="{8A987E28-1D05-52C4-D0F5-0A1B810B0689}"/>
              </a:ext>
            </a:extLst>
          </p:cNvPr>
          <p:cNvSpPr txBox="1"/>
          <p:nvPr/>
        </p:nvSpPr>
        <p:spPr>
          <a:xfrm>
            <a:off x="729720" y="2485910"/>
            <a:ext cx="4055000" cy="2215991"/>
          </a:xfrm>
          <a:prstGeom prst="rect">
            <a:avLst/>
          </a:prstGeom>
          <a:noFill/>
        </p:spPr>
        <p:txBody>
          <a:bodyPr wrap="square" rtlCol="0">
            <a:spAutoFit/>
          </a:bodyPr>
          <a:lstStyle/>
          <a:p>
            <a:r>
              <a:rPr lang="nl-BE" sz="2400" dirty="0">
                <a:latin typeface="Calibri" panose="020F0502020204030204" pitchFamily="34" charset="0"/>
              </a:rPr>
              <a:t>Error due to bias</a:t>
            </a:r>
          </a:p>
          <a:p>
            <a:endParaRPr lang="nl-BE" sz="2400" dirty="0">
              <a:latin typeface="Calibri" panose="020F0502020204030204" pitchFamily="34" charset="0"/>
            </a:endParaRPr>
          </a:p>
          <a:p>
            <a:r>
              <a:rPr lang="nl-BE" sz="2400" dirty="0">
                <a:latin typeface="Calibri" panose="020F0502020204030204" pitchFamily="34" charset="0"/>
              </a:rPr>
              <a:t>Error due to variance</a:t>
            </a:r>
          </a:p>
          <a:p>
            <a:endParaRPr lang="nl-BE" sz="2400" dirty="0">
              <a:latin typeface="Calibri" panose="020F0502020204030204" pitchFamily="34" charset="0"/>
            </a:endParaRPr>
          </a:p>
          <a:p>
            <a:r>
              <a:rPr lang="nl-BE" sz="2400" dirty="0">
                <a:latin typeface="Calibri" panose="020F0502020204030204" pitchFamily="34" charset="0"/>
              </a:rPr>
              <a:t>Irreducible error </a:t>
            </a:r>
            <a:endParaRPr lang="en-US" sz="2400"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sp>
        <p:nvSpPr>
          <p:cNvPr id="4" name="TextBox 3">
            <a:extLst>
              <a:ext uri="{FF2B5EF4-FFF2-40B4-BE49-F238E27FC236}">
                <a16:creationId xmlns:a16="http://schemas.microsoft.com/office/drawing/2014/main" id="{C5F47A19-F1CE-AE6F-E5F3-864B4EB2565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Bias and variance</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B18B9DB9-7117-92F6-910D-E303764AE1A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40D0EEC-917A-A0FE-FF29-E13922B600D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203113CD-7CE0-F72B-94F1-B8021D2E5F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046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770C-2EA1-1BE9-1768-5A1C2BEEE43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AED45F-266B-37D2-2926-4DA698AD30F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and boosting</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2967BD3-48E8-9BAF-5902-F44F92FAF3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82F17E67-549A-580A-035E-2FF2A835216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2241FECD-96E5-20E1-037A-79205FF7F9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231EDD7-C349-907C-C62F-9C5120282A9F}"/>
              </a:ext>
            </a:extLst>
          </p:cNvPr>
          <p:cNvSpPr txBox="1"/>
          <p:nvPr/>
        </p:nvSpPr>
        <p:spPr>
          <a:xfrm>
            <a:off x="340912" y="1249165"/>
            <a:ext cx="11000096" cy="3785652"/>
          </a:xfrm>
          <a:prstGeom prst="rect">
            <a:avLst/>
          </a:prstGeom>
          <a:noFill/>
        </p:spPr>
        <p:txBody>
          <a:bodyPr wrap="square" rtlCol="0">
            <a:spAutoFit/>
          </a:bodyPr>
          <a:lstStyle/>
          <a:p>
            <a:r>
              <a:rPr lang="en-GB" sz="2000" b="1" dirty="0"/>
              <a:t>Bagging</a:t>
            </a:r>
            <a:r>
              <a:rPr lang="en-GB" sz="2000" dirty="0"/>
              <a:t> (Bootstrap Aggregating) reduces variance by training multiple models on different random subsets of the data, then averaging their predictions (for regression) or using majority voting (for classification), as seen in Random Forest.</a:t>
            </a:r>
          </a:p>
          <a:p>
            <a:endParaRPr lang="en-GB" sz="2000" dirty="0"/>
          </a:p>
          <a:p>
            <a:r>
              <a:rPr lang="en-GB" sz="2000" b="1" dirty="0"/>
              <a:t>Boosting</a:t>
            </a:r>
            <a:r>
              <a:rPr lang="en-GB" sz="2000" dirty="0"/>
              <a:t> sequentially trains models where each model corrects the errors of the previous one, improving weak learners incrementally, as used in AdaBoost, Gradient Boosting, and </a:t>
            </a:r>
            <a:r>
              <a:rPr lang="en-GB" sz="2000" dirty="0" err="1"/>
              <a:t>XGBoost</a:t>
            </a:r>
            <a:r>
              <a:rPr lang="en-GB" sz="2000" dirty="0"/>
              <a:t>.</a:t>
            </a:r>
          </a:p>
          <a:p>
            <a:endParaRPr lang="en-GB" sz="2000" dirty="0"/>
          </a:p>
          <a:p>
            <a:r>
              <a:rPr lang="en-GB" sz="2000" dirty="0"/>
              <a:t>Bagging is effective for high-variance models (e.g., decision trees) by stabilizing predictions, while boosting is useful for reducing bias by focusing on difficult-to-classify instances.</a:t>
            </a:r>
          </a:p>
          <a:p>
            <a:endParaRPr lang="en-GB" sz="2000" dirty="0"/>
          </a:p>
          <a:p>
            <a:r>
              <a:rPr lang="en-GB" sz="2000" dirty="0"/>
              <a:t>Both methods enhance predictive accuracy in ensemble learning, with bagging excelling in variance reduction and boosting providing strong performance on complex datasets.</a:t>
            </a:r>
            <a:endParaRPr lang="LID4096" sz="2000" dirty="0"/>
          </a:p>
        </p:txBody>
      </p:sp>
    </p:spTree>
    <p:extLst>
      <p:ext uri="{BB962C8B-B14F-4D97-AF65-F5344CB8AC3E}">
        <p14:creationId xmlns:p14="http://schemas.microsoft.com/office/powerpoint/2010/main" val="28604905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05CE624E-428B-4EEF-B623-B7958FFB9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19" y="1133853"/>
            <a:ext cx="6892593" cy="525118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46CC7FD9-370E-4A18-99A5-08AD5B7FFA93}"/>
              </a:ext>
            </a:extLst>
          </p:cNvPr>
          <p:cNvSpPr/>
          <p:nvPr/>
        </p:nvSpPr>
        <p:spPr>
          <a:xfrm rot="16200000">
            <a:off x="4074546" y="3808214"/>
            <a:ext cx="1679029" cy="4003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Arrow: Right 7">
            <a:extLst>
              <a:ext uri="{FF2B5EF4-FFF2-40B4-BE49-F238E27FC236}">
                <a16:creationId xmlns:a16="http://schemas.microsoft.com/office/drawing/2014/main" id="{B04A7BC4-D9C3-4283-AEF0-AC8E83FF44A2}"/>
              </a:ext>
            </a:extLst>
          </p:cNvPr>
          <p:cNvSpPr/>
          <p:nvPr/>
        </p:nvSpPr>
        <p:spPr>
          <a:xfrm rot="10800000">
            <a:off x="5535484" y="2707256"/>
            <a:ext cx="1679029" cy="4003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extBox 11">
            <a:extLst>
              <a:ext uri="{FF2B5EF4-FFF2-40B4-BE49-F238E27FC236}">
                <a16:creationId xmlns:a16="http://schemas.microsoft.com/office/drawing/2014/main" id="{225EAFEC-505F-40C0-AE44-A1698E0909D4}"/>
              </a:ext>
            </a:extLst>
          </p:cNvPr>
          <p:cNvSpPr txBox="1"/>
          <p:nvPr/>
        </p:nvSpPr>
        <p:spPr>
          <a:xfrm>
            <a:off x="4390697" y="3759444"/>
            <a:ext cx="1797269" cy="461665"/>
          </a:xfrm>
          <a:prstGeom prst="rect">
            <a:avLst/>
          </a:prstGeom>
          <a:noFill/>
        </p:spPr>
        <p:txBody>
          <a:bodyPr wrap="square" rtlCol="0">
            <a:spAutoFit/>
          </a:bodyPr>
          <a:lstStyle/>
          <a:p>
            <a:r>
              <a:rPr lang="nl-BE" sz="2400" dirty="0"/>
              <a:t>bagging</a:t>
            </a:r>
          </a:p>
        </p:txBody>
      </p:sp>
      <p:sp>
        <p:nvSpPr>
          <p:cNvPr id="13" name="TextBox 12">
            <a:extLst>
              <a:ext uri="{FF2B5EF4-FFF2-40B4-BE49-F238E27FC236}">
                <a16:creationId xmlns:a16="http://schemas.microsoft.com/office/drawing/2014/main" id="{5FD9E6B6-2390-4BE6-AF89-C4B9B110FCAF}"/>
              </a:ext>
            </a:extLst>
          </p:cNvPr>
          <p:cNvSpPr txBox="1"/>
          <p:nvPr/>
        </p:nvSpPr>
        <p:spPr>
          <a:xfrm>
            <a:off x="5741277" y="2645928"/>
            <a:ext cx="1797269" cy="461665"/>
          </a:xfrm>
          <a:prstGeom prst="rect">
            <a:avLst/>
          </a:prstGeom>
          <a:noFill/>
        </p:spPr>
        <p:txBody>
          <a:bodyPr wrap="square" rtlCol="0">
            <a:spAutoFit/>
          </a:bodyPr>
          <a:lstStyle/>
          <a:p>
            <a:r>
              <a:rPr lang="nl-BE" sz="2400" dirty="0"/>
              <a:t>boosting</a:t>
            </a:r>
          </a:p>
        </p:txBody>
      </p:sp>
      <p:sp>
        <p:nvSpPr>
          <p:cNvPr id="3" name="TextBox 2">
            <a:extLst>
              <a:ext uri="{FF2B5EF4-FFF2-40B4-BE49-F238E27FC236}">
                <a16:creationId xmlns:a16="http://schemas.microsoft.com/office/drawing/2014/main" id="{5FF1FDA0-20F2-FF74-FD4B-21B1B82F32A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and boosting</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6B02AA2-6706-DA3C-DC29-21B2CE38455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B72E3BF2-08E3-E999-2D31-153FBBDE146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23F35DD7-82CA-C13D-C24F-4E57B474551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6560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2211" y="1599995"/>
            <a:ext cx="9130555" cy="2246769"/>
          </a:xfrm>
          <a:prstGeom prst="rect">
            <a:avLst/>
          </a:prstGeom>
          <a:noFill/>
        </p:spPr>
        <p:txBody>
          <a:bodyPr wrap="square" rtlCol="0">
            <a:spAutoFit/>
          </a:bodyPr>
          <a:lstStyle/>
          <a:p>
            <a:r>
              <a:rPr lang="en-US" sz="2000" dirty="0">
                <a:latin typeface="Calibri" panose="020F0502020204030204" pitchFamily="34" charset="0"/>
              </a:rPr>
              <a:t>Simulate the notion of different train set samples:</a:t>
            </a:r>
          </a:p>
          <a:p>
            <a:pPr marL="342900" indent="-342900">
              <a:buFont typeface="Courier New" panose="02070309020205020404" pitchFamily="49" charset="0"/>
              <a:buChar char="o"/>
            </a:pPr>
            <a:endParaRPr lang="en-US" sz="2000" dirty="0">
              <a:latin typeface="Calibri" panose="020F0502020204030204" pitchFamily="34" charset="0"/>
            </a:endParaRPr>
          </a:p>
          <a:p>
            <a:pPr marL="1371600" lvl="2" indent="-457200">
              <a:buFont typeface="+mj-lt"/>
              <a:buAutoNum type="arabicPeriod"/>
            </a:pPr>
            <a:r>
              <a:rPr lang="en-US" sz="2000" dirty="0">
                <a:latin typeface="Calibri" panose="020F0502020204030204" pitchFamily="34" charset="0"/>
              </a:rPr>
              <a:t>sample data points from train set to create new train set</a:t>
            </a:r>
          </a:p>
          <a:p>
            <a:pPr marL="1371600" lvl="2" indent="-457200">
              <a:buFont typeface="+mj-lt"/>
              <a:buAutoNum type="arabicPeriod"/>
            </a:pPr>
            <a:r>
              <a:rPr lang="en-US" sz="2000" dirty="0">
                <a:latin typeface="Calibri" panose="020F0502020204030204" pitchFamily="34" charset="0"/>
              </a:rPr>
              <a:t>fit low bias high variance model on new train set</a:t>
            </a:r>
          </a:p>
          <a:p>
            <a:pPr marL="1371600" lvl="2" indent="-457200">
              <a:buFont typeface="+mj-lt"/>
              <a:buAutoNum type="arabicPeriod"/>
            </a:pPr>
            <a:r>
              <a:rPr lang="en-US" sz="2000" dirty="0">
                <a:latin typeface="Calibri" panose="020F0502020204030204" pitchFamily="34" charset="0"/>
              </a:rPr>
              <a:t>repeat steps (1) and (2) </a:t>
            </a:r>
            <a:r>
              <a:rPr lang="en-US" sz="2000" i="1" dirty="0">
                <a:latin typeface="Calibri" panose="020F0502020204030204" pitchFamily="34" charset="0"/>
              </a:rPr>
              <a:t>T</a:t>
            </a:r>
            <a:r>
              <a:rPr lang="en-US" sz="2000" dirty="0">
                <a:latin typeface="Calibri" panose="020F0502020204030204" pitchFamily="34" charset="0"/>
              </a:rPr>
              <a:t> times</a:t>
            </a:r>
          </a:p>
          <a:p>
            <a:pPr marL="1371600" lvl="2" indent="-457200">
              <a:buFont typeface="+mj-lt"/>
              <a:buAutoNum type="arabicPeriod"/>
            </a:pPr>
            <a:r>
              <a:rPr lang="en-US" sz="2000" dirty="0">
                <a:latin typeface="Calibri" panose="020F0502020204030204" pitchFamily="34" charset="0"/>
              </a:rPr>
              <a:t>average the predictions of the </a:t>
            </a:r>
            <a:r>
              <a:rPr lang="en-US" sz="2000" i="1" dirty="0">
                <a:latin typeface="Calibri" panose="020F0502020204030204" pitchFamily="34" charset="0"/>
              </a:rPr>
              <a:t>T</a:t>
            </a:r>
            <a:r>
              <a:rPr lang="en-US" sz="2000" dirty="0">
                <a:latin typeface="Calibri" panose="020F0502020204030204" pitchFamily="34" charset="0"/>
              </a:rPr>
              <a:t> models  </a:t>
            </a:r>
          </a:p>
          <a:p>
            <a:endParaRPr lang="nl-BE" sz="2000" dirty="0">
              <a:latin typeface="Calibri" panose="020F0502020204030204" pitchFamily="34" charset="0"/>
            </a:endParaRPr>
          </a:p>
        </p:txBody>
      </p:sp>
      <p:pic>
        <p:nvPicPr>
          <p:cNvPr id="6" name="Picture 5">
            <a:extLst>
              <a:ext uri="{FF2B5EF4-FFF2-40B4-BE49-F238E27FC236}">
                <a16:creationId xmlns:a16="http://schemas.microsoft.com/office/drawing/2014/main" id="{0249A3C4-5E88-4059-831F-EFBC517E5ACF}"/>
              </a:ext>
            </a:extLst>
          </p:cNvPr>
          <p:cNvPicPr>
            <a:picLocks noChangeAspect="1"/>
          </p:cNvPicPr>
          <p:nvPr/>
        </p:nvPicPr>
        <p:blipFill>
          <a:blip r:embed="rId3"/>
          <a:stretch>
            <a:fillRect/>
          </a:stretch>
        </p:blipFill>
        <p:spPr>
          <a:xfrm>
            <a:off x="4175906" y="3957123"/>
            <a:ext cx="3123164" cy="1098995"/>
          </a:xfrm>
          <a:prstGeom prst="rect">
            <a:avLst/>
          </a:prstGeom>
        </p:spPr>
      </p:pic>
      <p:sp>
        <p:nvSpPr>
          <p:cNvPr id="3" name="TextBox 2">
            <a:extLst>
              <a:ext uri="{FF2B5EF4-FFF2-40B4-BE49-F238E27FC236}">
                <a16:creationId xmlns:a16="http://schemas.microsoft.com/office/drawing/2014/main" id="{601EFCC3-E053-4D11-0B65-292DD2846A6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85C2D4A-7BAB-F57B-4620-21CB90CBE1F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C6E7B23-4680-8FCA-D255-70A54F7CAC6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761EDBC9-46E4-C72E-1166-2887727EE93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9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800" y="1254760"/>
            <a:ext cx="7966715" cy="3907154"/>
          </a:xfrm>
          <a:prstGeom prst="rect">
            <a:avLst/>
          </a:prstGeom>
        </p:spPr>
      </p:pic>
      <p:sp>
        <p:nvSpPr>
          <p:cNvPr id="3" name="TextBox 2"/>
          <p:cNvSpPr txBox="1"/>
          <p:nvPr/>
        </p:nvSpPr>
        <p:spPr>
          <a:xfrm>
            <a:off x="8685910" y="2534920"/>
            <a:ext cx="3440049" cy="2585323"/>
          </a:xfrm>
          <a:prstGeom prst="rect">
            <a:avLst/>
          </a:prstGeom>
          <a:noFill/>
        </p:spPr>
        <p:txBody>
          <a:bodyPr wrap="square" rtlCol="0">
            <a:spAutoFit/>
          </a:bodyPr>
          <a:lstStyle/>
          <a:p>
            <a:r>
              <a:rPr lang="en-GB" dirty="0">
                <a:latin typeface="Calibri" panose="020F0502020204030204" pitchFamily="34" charset="0"/>
              </a:rPr>
              <a:t>sign of cancer</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top row malignant</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bottom row benign</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E4428057-70B0-6B1E-C4DC-36165D580C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6AEF347-FC85-2B2F-9F1E-82B2071FC1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3C645B-28EB-BD3E-0963-DD963632EA2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65478846-33A6-DDE6-EBD4-FC27BB99B6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7672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CBBB6A-936C-4DBC-9897-6E7F636B914D}"/>
              </a:ext>
            </a:extLst>
          </p:cNvPr>
          <p:cNvSpPr txBox="1"/>
          <p:nvPr/>
        </p:nvSpPr>
        <p:spPr>
          <a:xfrm>
            <a:off x="1489841" y="1529255"/>
            <a:ext cx="8994228" cy="3416320"/>
          </a:xfrm>
          <a:prstGeom prst="rect">
            <a:avLst/>
          </a:prstGeom>
          <a:noFill/>
        </p:spPr>
        <p:txBody>
          <a:bodyPr wrap="square" rtlCol="0">
            <a:spAutoFit/>
          </a:bodyPr>
          <a:lstStyle/>
          <a:p>
            <a:r>
              <a:rPr lang="en-GB" dirty="0"/>
              <a:t>Train set contains </a:t>
            </a:r>
            <a:r>
              <a:rPr lang="en-GB" i="1" dirty="0"/>
              <a:t>n</a:t>
            </a:r>
            <a:r>
              <a:rPr lang="en-GB" dirty="0"/>
              <a:t> data points with </a:t>
            </a:r>
            <a:r>
              <a:rPr lang="en-GB" i="1" dirty="0"/>
              <a:t>m</a:t>
            </a:r>
            <a:r>
              <a:rPr lang="en-GB" dirty="0"/>
              <a:t> features.</a:t>
            </a:r>
          </a:p>
          <a:p>
            <a:endParaRPr lang="en-GB" dirty="0"/>
          </a:p>
          <a:p>
            <a:r>
              <a:rPr lang="en-GB" dirty="0"/>
              <a:t>Construct  </a:t>
            </a:r>
            <a:r>
              <a:rPr lang="en-GB" i="1" dirty="0"/>
              <a:t>T</a:t>
            </a:r>
            <a:r>
              <a:rPr lang="en-GB" dirty="0"/>
              <a:t> low bias high variance decision trees by following these steps:</a:t>
            </a:r>
          </a:p>
          <a:p>
            <a:endParaRPr lang="en-GB" dirty="0"/>
          </a:p>
          <a:p>
            <a:pPr lvl="1"/>
            <a:r>
              <a:rPr lang="en-GB" dirty="0"/>
              <a:t>Sample </a:t>
            </a:r>
            <a:r>
              <a:rPr lang="en-GB" b="1" i="1" dirty="0"/>
              <a:t>n</a:t>
            </a:r>
            <a:r>
              <a:rPr lang="en-GB" dirty="0"/>
              <a:t> data points at random </a:t>
            </a:r>
            <a:r>
              <a:rPr lang="en-GB" b="1" dirty="0"/>
              <a:t>with replacement </a:t>
            </a:r>
            <a:r>
              <a:rPr lang="en-GB" dirty="0"/>
              <a:t>from the train set. </a:t>
            </a:r>
          </a:p>
          <a:p>
            <a:pPr lvl="1"/>
            <a:endParaRPr lang="en-GB" dirty="0"/>
          </a:p>
          <a:p>
            <a:pPr lvl="1"/>
            <a:r>
              <a:rPr lang="en-GB" dirty="0"/>
              <a:t>At each node,  select </a:t>
            </a:r>
            <a:r>
              <a:rPr lang="en-GB" i="1" dirty="0"/>
              <a:t>h</a:t>
            </a:r>
            <a:r>
              <a:rPr lang="en-GB" dirty="0"/>
              <a:t>&lt;&lt;</a:t>
            </a:r>
            <a:r>
              <a:rPr lang="en-GB" i="1" dirty="0"/>
              <a:t>m</a:t>
            </a:r>
            <a:r>
              <a:rPr lang="en-GB" dirty="0"/>
              <a:t>  features at random and compute the best split using only these </a:t>
            </a:r>
            <a:r>
              <a:rPr lang="en-GB" i="1" dirty="0"/>
              <a:t>h</a:t>
            </a:r>
            <a:r>
              <a:rPr lang="en-GB" dirty="0"/>
              <a:t> features.</a:t>
            </a:r>
          </a:p>
          <a:p>
            <a:pPr lvl="1"/>
            <a:endParaRPr lang="en-GB" dirty="0"/>
          </a:p>
          <a:p>
            <a:pPr lvl="1"/>
            <a:r>
              <a:rPr lang="en-GB" dirty="0"/>
              <a:t>Each tree is grown to the largest extent possible. There is no pruning or early stopping.</a:t>
            </a:r>
          </a:p>
          <a:p>
            <a:endParaRPr lang="en-GB" dirty="0"/>
          </a:p>
          <a:p>
            <a:r>
              <a:rPr lang="en-GB" dirty="0"/>
              <a:t>Step 3 ensures that the bagged models are low bias by learning deep complex decision trees.</a:t>
            </a:r>
            <a:endParaRPr lang="nl-BE" dirty="0"/>
          </a:p>
        </p:txBody>
      </p:sp>
      <p:sp>
        <p:nvSpPr>
          <p:cNvPr id="3" name="TextBox 2">
            <a:extLst>
              <a:ext uri="{FF2B5EF4-FFF2-40B4-BE49-F238E27FC236}">
                <a16:creationId xmlns:a16="http://schemas.microsoft.com/office/drawing/2014/main" id="{6ED126C6-BF52-3888-05E1-434D84BD3C9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Random Forest</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5CAF1B77-0CCC-36C4-46F8-8C34B2ECD8E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BF0EFF82-48F4-A2EF-675A-8156C63A11F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5A4D377-A148-1F45-22D1-75E60CFABE1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3355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DD253-EE09-4318-B362-F8DD895BEE7E}"/>
              </a:ext>
            </a:extLst>
          </p:cNvPr>
          <p:cNvPicPr>
            <a:picLocks noChangeAspect="1"/>
          </p:cNvPicPr>
          <p:nvPr/>
        </p:nvPicPr>
        <p:blipFill>
          <a:blip r:embed="rId3"/>
          <a:stretch>
            <a:fillRect/>
          </a:stretch>
        </p:blipFill>
        <p:spPr>
          <a:xfrm>
            <a:off x="82094" y="1294814"/>
            <a:ext cx="12027811" cy="4462519"/>
          </a:xfrm>
          <a:prstGeom prst="rect">
            <a:avLst/>
          </a:prstGeom>
        </p:spPr>
      </p:pic>
      <p:sp>
        <p:nvSpPr>
          <p:cNvPr id="4" name="TextBox 3">
            <a:extLst>
              <a:ext uri="{FF2B5EF4-FFF2-40B4-BE49-F238E27FC236}">
                <a16:creationId xmlns:a16="http://schemas.microsoft.com/office/drawing/2014/main" id="{7AD5F254-81F9-CD11-65A8-2A12C040624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Bagging: Random Forest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8D861B4D-E18C-205F-88DB-AB524F868D8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468CA0A-EFC3-A278-93D6-859961705517}"/>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A3484DD6-A823-6E6A-71A8-4A6C15512EA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3907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FD623F-C869-4B9E-84FA-5E7E9FE8A003}"/>
              </a:ext>
            </a:extLst>
          </p:cNvPr>
          <p:cNvSpPr txBox="1"/>
          <p:nvPr/>
        </p:nvSpPr>
        <p:spPr>
          <a:xfrm>
            <a:off x="1300655" y="1513490"/>
            <a:ext cx="9514490" cy="1631216"/>
          </a:xfrm>
          <a:prstGeom prst="rect">
            <a:avLst/>
          </a:prstGeom>
          <a:noFill/>
        </p:spPr>
        <p:txBody>
          <a:bodyPr wrap="square" rtlCol="0">
            <a:spAutoFit/>
          </a:bodyPr>
          <a:lstStyle/>
          <a:p>
            <a:r>
              <a:rPr lang="en-GB" sz="2000" dirty="0"/>
              <a:t>reduce the bias of a high bias low variance model</a:t>
            </a:r>
          </a:p>
          <a:p>
            <a:endParaRPr lang="en-GB" sz="2000" dirty="0"/>
          </a:p>
          <a:p>
            <a:r>
              <a:rPr lang="en-GB" sz="2000" dirty="0"/>
              <a:t>turning an ensemble of weak learners into a strong learner</a:t>
            </a:r>
          </a:p>
          <a:p>
            <a:endParaRPr lang="en-GB" sz="2000" dirty="0"/>
          </a:p>
          <a:p>
            <a:r>
              <a:rPr lang="en-GB" sz="2000" dirty="0"/>
              <a:t>the meta-model is additive, i.e. </a:t>
            </a:r>
            <a:r>
              <a:rPr lang="en-GB" sz="2000" dirty="0" err="1"/>
              <a:t>Adaboost</a:t>
            </a:r>
            <a:r>
              <a:rPr lang="en-GB" sz="2000" dirty="0"/>
              <a:t>:</a:t>
            </a:r>
            <a:endParaRPr lang="nl-BE" sz="2000" dirty="0"/>
          </a:p>
        </p:txBody>
      </p:sp>
      <p:pic>
        <p:nvPicPr>
          <p:cNvPr id="5" name="Picture 4">
            <a:extLst>
              <a:ext uri="{FF2B5EF4-FFF2-40B4-BE49-F238E27FC236}">
                <a16:creationId xmlns:a16="http://schemas.microsoft.com/office/drawing/2014/main" id="{206D0E84-8F1D-491C-9DBC-9965F177F0E5}"/>
              </a:ext>
            </a:extLst>
          </p:cNvPr>
          <p:cNvPicPr>
            <a:picLocks noChangeAspect="1"/>
          </p:cNvPicPr>
          <p:nvPr/>
        </p:nvPicPr>
        <p:blipFill>
          <a:blip r:embed="rId3"/>
          <a:stretch>
            <a:fillRect/>
          </a:stretch>
        </p:blipFill>
        <p:spPr>
          <a:xfrm>
            <a:off x="4623614" y="3337413"/>
            <a:ext cx="2821276" cy="1180875"/>
          </a:xfrm>
          <a:prstGeom prst="rect">
            <a:avLst/>
          </a:prstGeom>
        </p:spPr>
      </p:pic>
      <p:sp>
        <p:nvSpPr>
          <p:cNvPr id="3" name="TextBox 2">
            <a:extLst>
              <a:ext uri="{FF2B5EF4-FFF2-40B4-BE49-F238E27FC236}">
                <a16:creationId xmlns:a16="http://schemas.microsoft.com/office/drawing/2014/main" id="{3EE2CA07-2C35-F83A-E2DD-2AD4C7A9659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06E7655-94AE-3820-8B79-E558C4C53C5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085152F-42E6-2CCC-E15D-5DB52725E01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9C68C4A9-7698-99A6-CA01-5FB3F9B031A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9946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15CDA8-0348-442D-B59A-21F539FCD048}"/>
              </a:ext>
            </a:extLst>
          </p:cNvPr>
          <p:cNvPicPr>
            <a:picLocks noChangeAspect="1"/>
          </p:cNvPicPr>
          <p:nvPr/>
        </p:nvPicPr>
        <p:blipFill>
          <a:blip r:embed="rId3"/>
          <a:stretch>
            <a:fillRect/>
          </a:stretch>
        </p:blipFill>
        <p:spPr>
          <a:xfrm>
            <a:off x="1434877" y="1190386"/>
            <a:ext cx="7985020" cy="3522979"/>
          </a:xfrm>
          <a:prstGeom prst="rect">
            <a:avLst/>
          </a:prstGeom>
        </p:spPr>
      </p:pic>
      <p:pic>
        <p:nvPicPr>
          <p:cNvPr id="6" name="Picture 5">
            <a:extLst>
              <a:ext uri="{FF2B5EF4-FFF2-40B4-BE49-F238E27FC236}">
                <a16:creationId xmlns:a16="http://schemas.microsoft.com/office/drawing/2014/main" id="{C24B8D57-B84E-4A0B-B49C-E189265A0953}"/>
              </a:ext>
            </a:extLst>
          </p:cNvPr>
          <p:cNvPicPr>
            <a:picLocks noChangeAspect="1"/>
          </p:cNvPicPr>
          <p:nvPr/>
        </p:nvPicPr>
        <p:blipFill>
          <a:blip r:embed="rId4"/>
          <a:stretch>
            <a:fillRect/>
          </a:stretch>
        </p:blipFill>
        <p:spPr>
          <a:xfrm>
            <a:off x="4639487" y="4984220"/>
            <a:ext cx="2821276" cy="1180875"/>
          </a:xfrm>
          <a:prstGeom prst="rect">
            <a:avLst/>
          </a:prstGeom>
        </p:spPr>
      </p:pic>
      <p:pic>
        <p:nvPicPr>
          <p:cNvPr id="4" name="Picture 3">
            <a:extLst>
              <a:ext uri="{FF2B5EF4-FFF2-40B4-BE49-F238E27FC236}">
                <a16:creationId xmlns:a16="http://schemas.microsoft.com/office/drawing/2014/main" id="{5E78D335-2BAC-4334-951C-9B16ABF226B8}"/>
              </a:ext>
            </a:extLst>
          </p:cNvPr>
          <p:cNvPicPr>
            <a:picLocks noChangeAspect="1"/>
          </p:cNvPicPr>
          <p:nvPr/>
        </p:nvPicPr>
        <p:blipFill>
          <a:blip r:embed="rId5"/>
          <a:stretch>
            <a:fillRect/>
          </a:stretch>
        </p:blipFill>
        <p:spPr>
          <a:xfrm>
            <a:off x="8335935" y="1190386"/>
            <a:ext cx="1659404" cy="464633"/>
          </a:xfrm>
          <a:prstGeom prst="rect">
            <a:avLst/>
          </a:prstGeom>
        </p:spPr>
      </p:pic>
      <p:sp>
        <p:nvSpPr>
          <p:cNvPr id="5" name="Rectangle 4">
            <a:extLst>
              <a:ext uri="{FF2B5EF4-FFF2-40B4-BE49-F238E27FC236}">
                <a16:creationId xmlns:a16="http://schemas.microsoft.com/office/drawing/2014/main" id="{CEE6BB88-E2B2-480A-AAD4-7F94FA38CBD5}"/>
              </a:ext>
            </a:extLst>
          </p:cNvPr>
          <p:cNvSpPr/>
          <p:nvPr/>
        </p:nvSpPr>
        <p:spPr>
          <a:xfrm>
            <a:off x="8150772" y="1001110"/>
            <a:ext cx="1954925" cy="764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TextBox 6">
            <a:extLst>
              <a:ext uri="{FF2B5EF4-FFF2-40B4-BE49-F238E27FC236}">
                <a16:creationId xmlns:a16="http://schemas.microsoft.com/office/drawing/2014/main" id="{120110C1-B22B-FF93-BE2B-5779077CA27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691B2276-B739-8102-B354-45F58A86438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9DA00D7E-731A-6893-3E19-AB585FF2D8DF}"/>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D97F422E-E52C-9E67-7166-6D8C3E47783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040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c/c6/Exp.svg/800px-Exp.svg.png">
            <a:extLst>
              <a:ext uri="{FF2B5EF4-FFF2-40B4-BE49-F238E27FC236}">
                <a16:creationId xmlns:a16="http://schemas.microsoft.com/office/drawing/2014/main" id="{8F729C84-87E1-492D-9EFE-34F46EF31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945" y="991695"/>
            <a:ext cx="6708889" cy="50316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CD9745-B800-F7C4-2DB5-6BF8CA71E08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0181C8B-0289-DF35-D215-36FC9DDD6F0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A192C551-B038-3AED-EA52-6E10D6BE410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A8D7B732-51DF-CDDA-1187-A628F547E2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8599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077F02-FAEA-45FB-90A8-1445300D7370}"/>
              </a:ext>
            </a:extLst>
          </p:cNvPr>
          <p:cNvPicPr>
            <a:picLocks noChangeAspect="1"/>
          </p:cNvPicPr>
          <p:nvPr/>
        </p:nvPicPr>
        <p:blipFill>
          <a:blip r:embed="rId3"/>
          <a:stretch>
            <a:fillRect/>
          </a:stretch>
        </p:blipFill>
        <p:spPr>
          <a:xfrm>
            <a:off x="788631" y="1237593"/>
            <a:ext cx="5129351" cy="3577499"/>
          </a:xfrm>
          <a:prstGeom prst="rect">
            <a:avLst/>
          </a:prstGeom>
        </p:spPr>
      </p:pic>
      <p:pic>
        <p:nvPicPr>
          <p:cNvPr id="7" name="Picture 6">
            <a:extLst>
              <a:ext uri="{FF2B5EF4-FFF2-40B4-BE49-F238E27FC236}">
                <a16:creationId xmlns:a16="http://schemas.microsoft.com/office/drawing/2014/main" id="{B48B27E3-C171-4963-92F5-2AFAB60309BE}"/>
              </a:ext>
            </a:extLst>
          </p:cNvPr>
          <p:cNvPicPr>
            <a:picLocks noChangeAspect="1"/>
          </p:cNvPicPr>
          <p:nvPr/>
        </p:nvPicPr>
        <p:blipFill>
          <a:blip r:embed="rId4"/>
          <a:stretch>
            <a:fillRect/>
          </a:stretch>
        </p:blipFill>
        <p:spPr>
          <a:xfrm>
            <a:off x="4639487" y="4984220"/>
            <a:ext cx="2821276" cy="1180875"/>
          </a:xfrm>
          <a:prstGeom prst="rect">
            <a:avLst/>
          </a:prstGeom>
        </p:spPr>
      </p:pic>
      <p:sp>
        <p:nvSpPr>
          <p:cNvPr id="11" name="TextBox 10">
            <a:extLst>
              <a:ext uri="{FF2B5EF4-FFF2-40B4-BE49-F238E27FC236}">
                <a16:creationId xmlns:a16="http://schemas.microsoft.com/office/drawing/2014/main" id="{08D1CD4C-9C37-4319-98C6-2129F249395B}"/>
              </a:ext>
            </a:extLst>
          </p:cNvPr>
          <p:cNvSpPr txBox="1"/>
          <p:nvPr/>
        </p:nvSpPr>
        <p:spPr>
          <a:xfrm>
            <a:off x="6511158" y="1206337"/>
            <a:ext cx="5044966" cy="3693319"/>
          </a:xfrm>
          <a:prstGeom prst="rect">
            <a:avLst/>
          </a:prstGeom>
          <a:noFill/>
        </p:spPr>
        <p:txBody>
          <a:bodyPr wrap="square" rtlCol="0">
            <a:spAutoFit/>
          </a:bodyPr>
          <a:lstStyle/>
          <a:p>
            <a:r>
              <a:rPr lang="en-GB" dirty="0"/>
              <a:t>The weight of a weak model in the boosted meta-model increases exponentially as the error approaches 0. Better models are given exponentially more weight.</a:t>
            </a:r>
          </a:p>
          <a:p>
            <a:endParaRPr lang="en-GB" dirty="0"/>
          </a:p>
          <a:p>
            <a:r>
              <a:rPr lang="en-GB" dirty="0"/>
              <a:t>The weight is zero if the error rate is 0.5. A model with 50% accuracy is no better than random guessing, so it is ignored.</a:t>
            </a:r>
          </a:p>
          <a:p>
            <a:endParaRPr lang="en-GB" dirty="0"/>
          </a:p>
          <a:p>
            <a:r>
              <a:rPr lang="en-GB" dirty="0"/>
              <a:t>The weight decreases exponentially as the error approaches 1. A negative weight is given to classifiers with worse than 50% accuracy. “Whatever that classifier says, do the opposite!”.</a:t>
            </a:r>
            <a:endParaRPr lang="nl-BE" dirty="0"/>
          </a:p>
        </p:txBody>
      </p:sp>
      <p:sp>
        <p:nvSpPr>
          <p:cNvPr id="3" name="TextBox 2">
            <a:extLst>
              <a:ext uri="{FF2B5EF4-FFF2-40B4-BE49-F238E27FC236}">
                <a16:creationId xmlns:a16="http://schemas.microsoft.com/office/drawing/2014/main" id="{A23DCAF8-9428-757C-E6AE-5BB47A45C10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E42E5854-9610-0661-9284-84130CC79B9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64F4B138-5EB3-FF46-7941-83ABA4F4B89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08B07758-42CB-25C2-4C19-F5B1B31AAD3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4751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0274-E285-4C03-8EC7-C9C0E671A447}"/>
              </a:ext>
            </a:extLst>
          </p:cNvPr>
          <p:cNvPicPr>
            <a:picLocks noChangeAspect="1"/>
          </p:cNvPicPr>
          <p:nvPr/>
        </p:nvPicPr>
        <p:blipFill>
          <a:blip r:embed="rId3"/>
          <a:stretch>
            <a:fillRect/>
          </a:stretch>
        </p:blipFill>
        <p:spPr>
          <a:xfrm>
            <a:off x="7910" y="1563896"/>
            <a:ext cx="11980891" cy="4295037"/>
          </a:xfrm>
          <a:prstGeom prst="rect">
            <a:avLst/>
          </a:prstGeom>
        </p:spPr>
      </p:pic>
      <p:sp>
        <p:nvSpPr>
          <p:cNvPr id="4" name="TextBox 3">
            <a:extLst>
              <a:ext uri="{FF2B5EF4-FFF2-40B4-BE49-F238E27FC236}">
                <a16:creationId xmlns:a16="http://schemas.microsoft.com/office/drawing/2014/main" id="{D88A1296-B9F1-0010-1E0F-26636DB13A8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a:t>
            </a:r>
            <a:r>
              <a:rPr lang="en-US" sz="2800" dirty="0" err="1">
                <a:ea typeface="Lato" panose="020B0604020202020204" pitchFamily="34" charset="0"/>
                <a:cs typeface="Helvetica" panose="020B0604020202020204" pitchFamily="34" charset="0"/>
              </a:rPr>
              <a:t>Adaboost</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ACCE9259-9456-DB1A-4D08-861D6E856E4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805ACB0-ACDA-4DF5-87BE-66909AFB949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5C01C1F-AD0F-D9CD-BBD2-34FA96B4E5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7155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71C8B-C4A7-46E6-AE2B-10A2ED804757}"/>
              </a:ext>
            </a:extLst>
          </p:cNvPr>
          <p:cNvPicPr>
            <a:picLocks noChangeAspect="1"/>
          </p:cNvPicPr>
          <p:nvPr/>
        </p:nvPicPr>
        <p:blipFill>
          <a:blip r:embed="rId3"/>
          <a:stretch>
            <a:fillRect/>
          </a:stretch>
        </p:blipFill>
        <p:spPr>
          <a:xfrm>
            <a:off x="810765" y="3470432"/>
            <a:ext cx="5509737" cy="1531753"/>
          </a:xfrm>
          <a:prstGeom prst="rect">
            <a:avLst/>
          </a:prstGeom>
        </p:spPr>
      </p:pic>
      <p:pic>
        <p:nvPicPr>
          <p:cNvPr id="7" name="Picture 6">
            <a:extLst>
              <a:ext uri="{FF2B5EF4-FFF2-40B4-BE49-F238E27FC236}">
                <a16:creationId xmlns:a16="http://schemas.microsoft.com/office/drawing/2014/main" id="{81C46FF8-6123-4AB9-A32F-D6937C2B0640}"/>
              </a:ext>
            </a:extLst>
          </p:cNvPr>
          <p:cNvPicPr>
            <a:picLocks noChangeAspect="1"/>
          </p:cNvPicPr>
          <p:nvPr/>
        </p:nvPicPr>
        <p:blipFill>
          <a:blip r:embed="rId4"/>
          <a:stretch>
            <a:fillRect/>
          </a:stretch>
        </p:blipFill>
        <p:spPr>
          <a:xfrm>
            <a:off x="7455404" y="3373459"/>
            <a:ext cx="2499577" cy="990686"/>
          </a:xfrm>
          <a:prstGeom prst="rect">
            <a:avLst/>
          </a:prstGeom>
        </p:spPr>
      </p:pic>
      <p:pic>
        <p:nvPicPr>
          <p:cNvPr id="9" name="Picture 8">
            <a:extLst>
              <a:ext uri="{FF2B5EF4-FFF2-40B4-BE49-F238E27FC236}">
                <a16:creationId xmlns:a16="http://schemas.microsoft.com/office/drawing/2014/main" id="{5AFF09F3-D5B7-46C3-8529-7B0C220681DA}"/>
              </a:ext>
            </a:extLst>
          </p:cNvPr>
          <p:cNvPicPr>
            <a:picLocks noChangeAspect="1"/>
          </p:cNvPicPr>
          <p:nvPr/>
        </p:nvPicPr>
        <p:blipFill>
          <a:blip r:embed="rId5"/>
          <a:stretch>
            <a:fillRect/>
          </a:stretch>
        </p:blipFill>
        <p:spPr>
          <a:xfrm>
            <a:off x="7248296" y="4364145"/>
            <a:ext cx="3749365" cy="701101"/>
          </a:xfrm>
          <a:prstGeom prst="rect">
            <a:avLst/>
          </a:prstGeom>
        </p:spPr>
      </p:pic>
      <p:pic>
        <p:nvPicPr>
          <p:cNvPr id="10" name="Picture 9">
            <a:extLst>
              <a:ext uri="{FF2B5EF4-FFF2-40B4-BE49-F238E27FC236}">
                <a16:creationId xmlns:a16="http://schemas.microsoft.com/office/drawing/2014/main" id="{0C5E4845-4F5A-43E2-8080-797E76DF8828}"/>
              </a:ext>
            </a:extLst>
          </p:cNvPr>
          <p:cNvPicPr>
            <a:picLocks noChangeAspect="1"/>
          </p:cNvPicPr>
          <p:nvPr/>
        </p:nvPicPr>
        <p:blipFill>
          <a:blip r:embed="rId6"/>
          <a:stretch>
            <a:fillRect/>
          </a:stretch>
        </p:blipFill>
        <p:spPr>
          <a:xfrm>
            <a:off x="4505252" y="1448616"/>
            <a:ext cx="2621507" cy="1371719"/>
          </a:xfrm>
          <a:prstGeom prst="rect">
            <a:avLst/>
          </a:prstGeom>
        </p:spPr>
      </p:pic>
      <p:sp>
        <p:nvSpPr>
          <p:cNvPr id="3" name="TextBox 2">
            <a:extLst>
              <a:ext uri="{FF2B5EF4-FFF2-40B4-BE49-F238E27FC236}">
                <a16:creationId xmlns:a16="http://schemas.microsoft.com/office/drawing/2014/main" id="{3B19C350-F358-21B9-E1FA-A4ABA8DA6F2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Gradient boosting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102E5F6-F81D-D587-FE34-D25C806C270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FAEEA9BF-6602-5E49-55CE-A8CDD1174906}"/>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44CEBCB8-C36C-8188-BDED-5D8C3DEA313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4624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37A307-D2C5-4D01-BF60-85871652E134}"/>
              </a:ext>
            </a:extLst>
          </p:cNvPr>
          <p:cNvPicPr>
            <a:picLocks noChangeAspect="1"/>
          </p:cNvPicPr>
          <p:nvPr/>
        </p:nvPicPr>
        <p:blipFill>
          <a:blip r:embed="rId3"/>
          <a:stretch>
            <a:fillRect/>
          </a:stretch>
        </p:blipFill>
        <p:spPr>
          <a:xfrm>
            <a:off x="237376" y="1441161"/>
            <a:ext cx="11717248" cy="3838518"/>
          </a:xfrm>
          <a:prstGeom prst="rect">
            <a:avLst/>
          </a:prstGeom>
        </p:spPr>
      </p:pic>
      <p:sp>
        <p:nvSpPr>
          <p:cNvPr id="3" name="TextBox 2">
            <a:extLst>
              <a:ext uri="{FF2B5EF4-FFF2-40B4-BE49-F238E27FC236}">
                <a16:creationId xmlns:a16="http://schemas.microsoft.com/office/drawing/2014/main" id="{4B87DC9D-53B6-0167-04FA-661E59C2D83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Boosting: Gradient boosting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F35F2294-4B95-40ED-4031-6E896C568D2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8A2495C8-EEC7-9FBB-55BA-AA2DDBA54791}"/>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F373FC77-CAB2-890D-22CC-55EDC9A9A01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010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pplication, PowerPoint&#10;&#10;Description automatically generated with medium confidence">
            <a:extLst>
              <a:ext uri="{FF2B5EF4-FFF2-40B4-BE49-F238E27FC236}">
                <a16:creationId xmlns:a16="http://schemas.microsoft.com/office/drawing/2014/main" id="{5020D72E-4F66-32C1-FD52-0406418EF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895" y="129804"/>
            <a:ext cx="4372209" cy="6178457"/>
          </a:xfrm>
          <a:prstGeom prst="rect">
            <a:avLst/>
          </a:prstGeom>
        </p:spPr>
      </p:pic>
      <p:sp>
        <p:nvSpPr>
          <p:cNvPr id="3" name="TextBox 2">
            <a:extLst>
              <a:ext uri="{FF2B5EF4-FFF2-40B4-BE49-F238E27FC236}">
                <a16:creationId xmlns:a16="http://schemas.microsoft.com/office/drawing/2014/main" id="{1B2FD3AA-AEED-AA12-59C8-B2DBC2AED16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2E81EEDB-C970-C19B-8189-4ADA0AE44726}"/>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05F1BE3C-F79C-095E-276E-EBA12A1F04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E39FEE-2FFB-FC9C-C567-0D6372A53D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63505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5120" y="2067560"/>
            <a:ext cx="6095988" cy="2660332"/>
          </a:xfrm>
          <a:prstGeom prst="rect">
            <a:avLst/>
          </a:prstGeom>
        </p:spPr>
      </p:pic>
      <p:sp>
        <p:nvSpPr>
          <p:cNvPr id="3" name="TextBox 2"/>
          <p:cNvSpPr txBox="1"/>
          <p:nvPr/>
        </p:nvSpPr>
        <p:spPr>
          <a:xfrm>
            <a:off x="6810669" y="2142569"/>
            <a:ext cx="4932680" cy="2585323"/>
          </a:xfrm>
          <a:prstGeom prst="rect">
            <a:avLst/>
          </a:prstGeom>
          <a:noFill/>
        </p:spPr>
        <p:txBody>
          <a:bodyPr wrap="square" rtlCol="0">
            <a:spAutoFit/>
          </a:bodyPr>
          <a:lstStyle/>
          <a:p>
            <a:r>
              <a:rPr lang="en-GB" dirty="0">
                <a:latin typeface="Calibri" panose="020F0502020204030204" pitchFamily="34" charset="0"/>
              </a:rPr>
              <a:t>feature extraction: features (a.k.a. properties or attributes)</a:t>
            </a: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data set, sample (a.k.a. example, instance or data point), label (a.k.a. target)</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5" name="TextBox 4">
            <a:extLst>
              <a:ext uri="{FF2B5EF4-FFF2-40B4-BE49-F238E27FC236}">
                <a16:creationId xmlns:a16="http://schemas.microsoft.com/office/drawing/2014/main" id="{9E23BF02-46B1-2AA7-EF1F-C84ABA592B2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terminology</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BFC49E2-DA7E-154F-32AB-09326923DAC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2FE2BAC-4F1A-8EE6-AAA5-037FC922097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7B90A39-C37D-9286-F79E-2C8118A895B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259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369332"/>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a feature</a:t>
            </a:r>
            <a:endParaRPr lang="en-GB" sz="2800" dirty="0">
              <a:ea typeface="Lato" panose="020B0604020202020204" pitchFamily="34" charset="0"/>
              <a:cs typeface="Helvetica" panose="020B0604020202020204" pitchFamily="34" charset="0"/>
            </a:endParaRPr>
          </a:p>
        </p:txBody>
      </p:sp>
      <p:pic>
        <p:nvPicPr>
          <p:cNvPr id="8" name="Picture 7" descr="Chart, histogram&#10;&#10;Description automatically generated">
            <a:extLst>
              <a:ext uri="{FF2B5EF4-FFF2-40B4-BE49-F238E27FC236}">
                <a16:creationId xmlns:a16="http://schemas.microsoft.com/office/drawing/2014/main" id="{CD8BF69D-396A-506D-04EE-15CE4EB99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235" y="808616"/>
            <a:ext cx="4151384" cy="4059944"/>
          </a:xfrm>
          <a:prstGeom prst="rect">
            <a:avLst/>
          </a:prstGeom>
        </p:spPr>
      </p:pic>
      <p:sp>
        <p:nvSpPr>
          <p:cNvPr id="2" name="TextBox 1">
            <a:extLst>
              <a:ext uri="{FF2B5EF4-FFF2-40B4-BE49-F238E27FC236}">
                <a16:creationId xmlns:a16="http://schemas.microsoft.com/office/drawing/2014/main" id="{1935C4CC-AF1F-3CE7-20A8-31517AE4114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0339512-B64D-C7F9-FA86-41AE9C800C7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515A470-60CB-E101-E8BE-585766C552F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24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923330"/>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a:t>
            </a: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the model</a:t>
            </a:r>
            <a:endParaRPr lang="en-GB" sz="2800" dirty="0">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sp>
        <p:nvSpPr>
          <p:cNvPr id="2" name="TextBox 1">
            <a:extLst>
              <a:ext uri="{FF2B5EF4-FFF2-40B4-BE49-F238E27FC236}">
                <a16:creationId xmlns:a16="http://schemas.microsoft.com/office/drawing/2014/main" id="{A1FF59CC-5D16-778B-0807-C9D3947E0A5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B04E3055-5774-8615-A5C4-ABC1DBE70F3E}"/>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D0A1A094-41AA-2DC5-F455-4E35F24E35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02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480" y="5152430"/>
            <a:ext cx="7021389" cy="1200329"/>
          </a:xfrm>
          <a:prstGeom prst="rect">
            <a:avLst/>
          </a:prstGeom>
          <a:noFill/>
        </p:spPr>
        <p:txBody>
          <a:bodyPr wrap="square" rtlCol="0">
            <a:spAutoFit/>
          </a:bodyPr>
          <a:lstStyle/>
          <a:p>
            <a:r>
              <a:rPr lang="en-GB" dirty="0">
                <a:latin typeface="Calibri" panose="020F0502020204030204" pitchFamily="34" charset="0"/>
              </a:rPr>
              <a:t>feature: eccentricity of lesion (</a:t>
            </a:r>
            <a:r>
              <a:rPr lang="en-US" dirty="0"/>
              <a:t>how nearly circular the lesion is)</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r>
              <a:rPr lang="en-GB" dirty="0">
                <a:latin typeface="Calibri" panose="020F0502020204030204" pitchFamily="34" charset="0"/>
              </a:rPr>
              <a:t>model: threshold </a:t>
            </a:r>
            <a:r>
              <a:rPr lang="en-GB" b="1" i="1" dirty="0">
                <a:latin typeface="Calibri" panose="020F0502020204030204" pitchFamily="34" charset="0"/>
              </a:rPr>
              <a:t>t: </a:t>
            </a:r>
            <a:r>
              <a:rPr lang="nl-NL" dirty="0" err="1">
                <a:latin typeface="Calibri" panose="020F0502020204030204" pitchFamily="34" charset="0"/>
              </a:rPr>
              <a:t>consequence</a:t>
            </a:r>
            <a:r>
              <a:rPr lang="nl-NL" dirty="0">
                <a:latin typeface="Calibri" panose="020F0502020204030204" pitchFamily="34" charset="0"/>
              </a:rPr>
              <a:t> of </a:t>
            </a:r>
            <a:r>
              <a:rPr lang="nl-NL" dirty="0" err="1">
                <a:latin typeface="Calibri" panose="020F0502020204030204" pitchFamily="34" charset="0"/>
              </a:rPr>
              <a:t>the</a:t>
            </a:r>
            <a:r>
              <a:rPr lang="nl-NL" dirty="0">
                <a:latin typeface="Calibri" panose="020F0502020204030204" pitchFamily="34" charset="0"/>
              </a:rPr>
              <a:t> </a:t>
            </a:r>
            <a:r>
              <a:rPr lang="nl-NL" dirty="0" err="1">
                <a:latin typeface="Calibri" panose="020F0502020204030204" pitchFamily="34" charset="0"/>
              </a:rPr>
              <a:t>predictions</a:t>
            </a:r>
            <a:endParaRPr lang="en-GB" b="1" i="1"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6" name="TextBox 5">
            <a:extLst>
              <a:ext uri="{FF2B5EF4-FFF2-40B4-BE49-F238E27FC236}">
                <a16:creationId xmlns:a16="http://schemas.microsoft.com/office/drawing/2014/main" id="{68443D0D-8496-2DA2-7478-793026AF98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the model</a:t>
            </a:r>
            <a:endParaRPr lang="en-GB" sz="2800" dirty="0">
              <a:ea typeface="Lato" panose="020B0604020202020204" pitchFamily="34" charset="0"/>
              <a:cs typeface="Helvetica" panose="020B0604020202020204" pitchFamily="34" charset="0"/>
            </a:endParaRPr>
          </a:p>
        </p:txBody>
      </p:sp>
      <p:pic>
        <p:nvPicPr>
          <p:cNvPr id="10" name="Picture 9" descr="Chart, histogram&#10;&#10;Description automatically generated">
            <a:extLst>
              <a:ext uri="{FF2B5EF4-FFF2-40B4-BE49-F238E27FC236}">
                <a16:creationId xmlns:a16="http://schemas.microsoft.com/office/drawing/2014/main" id="{7B8BDCAF-AD1F-6E30-5E10-FB87AB07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4" y="872755"/>
            <a:ext cx="4151384" cy="4059944"/>
          </a:xfrm>
          <a:prstGeom prst="rect">
            <a:avLst/>
          </a:prstGeom>
        </p:spPr>
      </p:pic>
      <p:pic>
        <p:nvPicPr>
          <p:cNvPr id="12" name="Picture 11" descr="Chart, histogram&#10;&#10;Description automatically generated">
            <a:extLst>
              <a:ext uri="{FF2B5EF4-FFF2-40B4-BE49-F238E27FC236}">
                <a16:creationId xmlns:a16="http://schemas.microsoft.com/office/drawing/2014/main" id="{C2758BCC-D9CA-3B75-854E-ADF5B1E81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953" y="872755"/>
            <a:ext cx="4151384" cy="4059944"/>
          </a:xfrm>
          <a:prstGeom prst="rect">
            <a:avLst/>
          </a:prstGeom>
        </p:spPr>
      </p:pic>
      <p:sp>
        <p:nvSpPr>
          <p:cNvPr id="2" name="TextBox 1">
            <a:extLst>
              <a:ext uri="{FF2B5EF4-FFF2-40B4-BE49-F238E27FC236}">
                <a16:creationId xmlns:a16="http://schemas.microsoft.com/office/drawing/2014/main" id="{057187B1-CDEE-F6F0-4512-28DB8E4BCA1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9CEC15D3-FA75-53BB-D44A-21AD18725B8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4CD703EC-51C8-110A-2F0A-0F6F8148AC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981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4283" y="1145742"/>
            <a:ext cx="4394200" cy="923330"/>
          </a:xfrm>
          <a:prstGeom prst="rect">
            <a:avLst/>
          </a:prstGeom>
          <a:noFill/>
        </p:spPr>
        <p:txBody>
          <a:bodyPr wrap="square" rtlCol="0">
            <a:spAutoFit/>
          </a:bodyPr>
          <a:lstStyle/>
          <a:p>
            <a:r>
              <a:rPr lang="en-GB" dirty="0">
                <a:latin typeface="Calibri" panose="020F0502020204030204" pitchFamily="34" charset="0"/>
              </a:rPr>
              <a:t>malignant: </a:t>
            </a:r>
            <a:r>
              <a:rPr lang="en-GB" b="1" dirty="0">
                <a:latin typeface="Calibri" panose="020F0502020204030204" pitchFamily="34" charset="0"/>
              </a:rPr>
              <a:t>positive</a:t>
            </a:r>
            <a:r>
              <a:rPr lang="en-GB" dirty="0">
                <a:latin typeface="Calibri" panose="020F0502020204030204" pitchFamily="34" charset="0"/>
              </a:rPr>
              <a:t> class </a:t>
            </a:r>
          </a:p>
          <a:p>
            <a:r>
              <a:rPr lang="en-GB" dirty="0">
                <a:latin typeface="Calibri" panose="020F0502020204030204" pitchFamily="34" charset="0"/>
              </a:rPr>
              <a:t>benign:  </a:t>
            </a:r>
            <a:r>
              <a:rPr lang="en-GB" b="1" dirty="0">
                <a:latin typeface="Calibri" panose="020F0502020204030204" pitchFamily="34" charset="0"/>
              </a:rPr>
              <a:t>negative</a:t>
            </a:r>
            <a:r>
              <a:rPr lang="en-GB" dirty="0">
                <a:latin typeface="Calibri" panose="020F0502020204030204" pitchFamily="34" charset="0"/>
              </a:rPr>
              <a:t> class</a:t>
            </a: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3"/>
          <a:stretch>
            <a:fillRect/>
          </a:stretch>
        </p:blipFill>
        <p:spPr>
          <a:xfrm>
            <a:off x="366712" y="2172266"/>
            <a:ext cx="7343775" cy="1476375"/>
          </a:xfrm>
          <a:prstGeom prst="rect">
            <a:avLst/>
          </a:prstGeom>
        </p:spPr>
      </p:pic>
      <p:pic>
        <p:nvPicPr>
          <p:cNvPr id="1026" name="Picture 2" descr="http://i.imgur.com/hftk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294" y="3855030"/>
            <a:ext cx="4972369" cy="2482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5BA004-DC5A-2EFD-C268-8B5127259D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pic>
        <p:nvPicPr>
          <p:cNvPr id="3" name="Picture 2" descr="Chart, histogram&#10;&#10;Description automatically generated">
            <a:extLst>
              <a:ext uri="{FF2B5EF4-FFF2-40B4-BE49-F238E27FC236}">
                <a16:creationId xmlns:a16="http://schemas.microsoft.com/office/drawing/2014/main" id="{965FACA2-9E14-E8B3-1C83-CFFA2B782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885" y="1374887"/>
            <a:ext cx="3812832" cy="3728849"/>
          </a:xfrm>
          <a:prstGeom prst="rect">
            <a:avLst/>
          </a:prstGeom>
        </p:spPr>
      </p:pic>
      <p:sp>
        <p:nvSpPr>
          <p:cNvPr id="4" name="TextBox 3">
            <a:extLst>
              <a:ext uri="{FF2B5EF4-FFF2-40B4-BE49-F238E27FC236}">
                <a16:creationId xmlns:a16="http://schemas.microsoft.com/office/drawing/2014/main" id="{1A3ED871-134F-2A27-2FAD-A66355F1759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39CF0FC8-68ED-CD6C-D389-6EC3E287B4EB}"/>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91C1F269-741A-6ACB-4C3A-2611F0AF614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397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imgur.com/hftk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1" y="2188790"/>
            <a:ext cx="4972369" cy="24825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681152" y="1888752"/>
            <a:ext cx="3076575" cy="600075"/>
          </a:xfrm>
          <a:prstGeom prst="rect">
            <a:avLst/>
          </a:prstGeom>
        </p:spPr>
      </p:pic>
      <p:pic>
        <p:nvPicPr>
          <p:cNvPr id="5" name="Picture 4"/>
          <p:cNvPicPr>
            <a:picLocks noChangeAspect="1"/>
          </p:cNvPicPr>
          <p:nvPr/>
        </p:nvPicPr>
        <p:blipFill>
          <a:blip r:embed="rId5"/>
          <a:stretch>
            <a:fillRect/>
          </a:stretch>
        </p:blipFill>
        <p:spPr>
          <a:xfrm>
            <a:off x="7125652" y="3126422"/>
            <a:ext cx="1933575" cy="523875"/>
          </a:xfrm>
          <a:prstGeom prst="rect">
            <a:avLst/>
          </a:prstGeom>
        </p:spPr>
      </p:pic>
      <p:pic>
        <p:nvPicPr>
          <p:cNvPr id="6" name="Picture 5"/>
          <p:cNvPicPr>
            <a:picLocks noChangeAspect="1"/>
          </p:cNvPicPr>
          <p:nvPr/>
        </p:nvPicPr>
        <p:blipFill>
          <a:blip r:embed="rId6"/>
          <a:stretch>
            <a:fillRect/>
          </a:stretch>
        </p:blipFill>
        <p:spPr>
          <a:xfrm>
            <a:off x="6994207" y="3830320"/>
            <a:ext cx="1952625" cy="609600"/>
          </a:xfrm>
          <a:prstGeom prst="rect">
            <a:avLst/>
          </a:prstGeom>
        </p:spPr>
      </p:pic>
      <p:pic>
        <p:nvPicPr>
          <p:cNvPr id="3" name="Picture 2"/>
          <p:cNvPicPr>
            <a:picLocks noChangeAspect="1"/>
          </p:cNvPicPr>
          <p:nvPr/>
        </p:nvPicPr>
        <p:blipFill>
          <a:blip r:embed="rId7"/>
          <a:stretch>
            <a:fillRect/>
          </a:stretch>
        </p:blipFill>
        <p:spPr>
          <a:xfrm>
            <a:off x="7885641" y="3904502"/>
            <a:ext cx="962032" cy="547692"/>
          </a:xfrm>
          <a:prstGeom prst="rect">
            <a:avLst/>
          </a:prstGeom>
        </p:spPr>
      </p:pic>
      <p:sp>
        <p:nvSpPr>
          <p:cNvPr id="7" name="TextBox 6">
            <a:extLst>
              <a:ext uri="{FF2B5EF4-FFF2-40B4-BE49-F238E27FC236}">
                <a16:creationId xmlns:a16="http://schemas.microsoft.com/office/drawing/2014/main" id="{4D7E4FDD-B32C-DC19-7E6D-C9D87548C9D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E2B4F9F4-9F1D-F0AD-DF75-E3E2D4266EB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F468DF75-17CB-5FC7-8EFD-F5A105EE0B03}"/>
              </a:ext>
            </a:extLst>
          </p:cNvPr>
          <p:cNvPicPr>
            <a:picLocks noChangeAspect="1"/>
          </p:cNvPicPr>
          <p:nvPr/>
        </p:nvPicPr>
        <p:blipFill>
          <a:blip r:embed="rId8"/>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1C97B84A-BAF2-AF77-44AC-A0970D0A78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76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71B90-FB3F-3813-1703-2D8355E6618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B83F490-E53A-17FC-436A-CCAA1258F47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About me</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A7BB4685-0BD1-C80D-F9B1-8C4AE249E8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2EDDA6AB-09C0-3079-AA69-902EBCECF208}"/>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14D9251-5B83-282B-2693-6BF44232565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CF4A492-B611-4ECC-390C-D714D72C64D8}"/>
              </a:ext>
            </a:extLst>
          </p:cNvPr>
          <p:cNvSpPr txBox="1"/>
          <p:nvPr/>
        </p:nvSpPr>
        <p:spPr>
          <a:xfrm>
            <a:off x="241301" y="1075426"/>
            <a:ext cx="11162820" cy="4462760"/>
          </a:xfrm>
          <a:prstGeom prst="rect">
            <a:avLst/>
          </a:prstGeom>
          <a:noFill/>
        </p:spPr>
        <p:txBody>
          <a:bodyPr wrap="square" rtlCol="0">
            <a:spAutoFit/>
          </a:bodyPr>
          <a:lstStyle/>
          <a:p>
            <a:r>
              <a:rPr lang="en-GB" sz="2000" dirty="0"/>
              <a:t>Associate prof. dr. Sven Degroeve (</a:t>
            </a:r>
            <a:r>
              <a:rPr lang="en-GB" sz="2000" dirty="0">
                <a:hlinkClick r:id="rId3"/>
              </a:rPr>
              <a:t>sven.degroeve@ugent.be</a:t>
            </a:r>
            <a:r>
              <a:rPr lang="en-GB" sz="2000" dirty="0"/>
              <a:t>), Staff Scientist at </a:t>
            </a:r>
            <a:r>
              <a:rPr lang="en-GB" sz="2000" dirty="0" err="1"/>
              <a:t>CompOmics</a:t>
            </a:r>
            <a:r>
              <a:rPr lang="en-GB" sz="2000" dirty="0"/>
              <a:t>, VIB-CMB</a:t>
            </a:r>
          </a:p>
          <a:p>
            <a:endParaRPr lang="en-GB" sz="2000" dirty="0"/>
          </a:p>
          <a:p>
            <a:r>
              <a:rPr lang="en-GB" sz="2000" dirty="0"/>
              <a:t>Master in Information Technology (1999)</a:t>
            </a:r>
          </a:p>
          <a:p>
            <a:r>
              <a:rPr lang="en-GB" sz="1800" i="1" dirty="0">
                <a:effectLst/>
                <a:latin typeface="Calibri" panose="020F0502020204030204" pitchFamily="34" charset="0"/>
                <a:ea typeface="Calibri" panose="020F0502020204030204" pitchFamily="34" charset="0"/>
                <a:cs typeface="Calibri" panose="020F0502020204030204" pitchFamily="34" charset="0"/>
              </a:rPr>
              <a:t>Title of thesis: “Classification of skin lesions with neural networks”</a:t>
            </a:r>
            <a:endParaRPr lang="en-GB" sz="1800" i="1" dirty="0">
              <a:effectLst/>
              <a:latin typeface="Calibri" panose="020F0502020204030204" pitchFamily="34" charset="0"/>
              <a:ea typeface="Calibri" panose="020F0502020204030204" pitchFamily="34" charset="0"/>
              <a:cs typeface="Arial" panose="020B0604020202020204" pitchFamily="34" charset="0"/>
            </a:endParaRPr>
          </a:p>
          <a:p>
            <a:endParaRPr lang="en-GB" sz="2000" dirty="0"/>
          </a:p>
          <a:p>
            <a:r>
              <a:rPr lang="en-GB" sz="2000" dirty="0"/>
              <a:t>PhD in Computer Science (2004)</a:t>
            </a:r>
          </a:p>
          <a:p>
            <a:r>
              <a:rPr lang="en-GB" sz="1800" i="1" dirty="0">
                <a:effectLst/>
                <a:latin typeface="Calibri" panose="020F0502020204030204" pitchFamily="34" charset="0"/>
                <a:ea typeface="Calibri" panose="020F0502020204030204" pitchFamily="34" charset="0"/>
                <a:cs typeface="Calibri" panose="020F0502020204030204" pitchFamily="34" charset="0"/>
              </a:rPr>
              <a:t>Title of thesis: “Design and evaluation of a linear classification strategy for gene structural element recognition”</a:t>
            </a:r>
          </a:p>
          <a:p>
            <a:endParaRPr lang="en-GB" i="1" dirty="0">
              <a:latin typeface="Calibri" panose="020F0502020204030204" pitchFamily="34" charset="0"/>
              <a:ea typeface="Calibri" panose="020F0502020204030204" pitchFamily="34" charset="0"/>
              <a:cs typeface="Calibri" panose="020F0502020204030204" pitchFamily="34"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Member of the </a:t>
            </a:r>
            <a:r>
              <a:rPr lang="en-GB" sz="2000" dirty="0">
                <a:effectLst/>
                <a:latin typeface="Calibri" panose="020F0502020204030204" pitchFamily="34" charset="0"/>
                <a:ea typeface="Calibri" panose="020F0502020204030204" pitchFamily="34" charset="0"/>
                <a:cs typeface="Calibri" panose="020F0502020204030204" pitchFamily="34" charset="0"/>
              </a:rPr>
              <a:t>study</a:t>
            </a:r>
            <a:r>
              <a:rPr lang="en-GB" sz="1800" dirty="0">
                <a:effectLst/>
                <a:latin typeface="Calibri" panose="020F0502020204030204" pitchFamily="34" charset="0"/>
                <a:ea typeface="Calibri" panose="020F0502020204030204" pitchFamily="34" charset="0"/>
                <a:cs typeface="Calibri" panose="020F0502020204030204" pitchFamily="34" charset="0"/>
              </a:rPr>
              <a:t> programme and the IT committee</a:t>
            </a:r>
          </a:p>
          <a:p>
            <a:endParaRPr lang="en-GB" dirty="0">
              <a:latin typeface="Calibri" panose="020F0502020204030204" pitchFamily="34" charset="0"/>
              <a:ea typeface="Calibri" panose="020F0502020204030204" pitchFamily="34" charset="0"/>
              <a:cs typeface="Calibri" panose="020F0502020204030204" pitchFamily="34"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hlinkClick r:id="rId4"/>
              </a:rPr>
              <a:t>https://sdgroeve.github.io/</a:t>
            </a: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endParaRPr lang="en-GB" sz="1800" dirty="0">
              <a:effectLst/>
              <a:latin typeface="Calibri" panose="020F0502020204030204" pitchFamily="34" charset="0"/>
              <a:ea typeface="Calibri" panose="020F0502020204030204" pitchFamily="34" charset="0"/>
              <a:cs typeface="Calibri" panose="020F0502020204030204" pitchFamily="34" charset="0"/>
            </a:endParaRPr>
          </a:p>
          <a:p>
            <a:endParaRPr lang="en-GB" dirty="0">
              <a:latin typeface="Calibri" panose="020F0502020204030204" pitchFamily="34" charset="0"/>
              <a:ea typeface="Calibri" panose="020F0502020204030204" pitchFamily="34" charset="0"/>
              <a:cs typeface="Calibri" panose="020F0502020204030204" pitchFamily="34" charset="0"/>
            </a:endParaRPr>
          </a:p>
          <a:p>
            <a:endParaRPr lang="en-GB" sz="1800" dirty="0">
              <a:effectLst/>
              <a:latin typeface="Calibri" panose="020F0502020204030204" pitchFamily="34" charset="0"/>
              <a:ea typeface="Calibri" panose="020F0502020204030204" pitchFamily="34" charset="0"/>
              <a:cs typeface="Arial" panose="020B0604020202020204" pitchFamily="34" charset="0"/>
            </a:endParaRPr>
          </a:p>
          <a:p>
            <a:r>
              <a:rPr lang="en-GB" sz="2000" dirty="0"/>
              <a:t> </a:t>
            </a:r>
          </a:p>
        </p:txBody>
      </p:sp>
    </p:spTree>
    <p:extLst>
      <p:ext uri="{BB962C8B-B14F-4D97-AF65-F5344CB8AC3E}">
        <p14:creationId xmlns:p14="http://schemas.microsoft.com/office/powerpoint/2010/main" val="307641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rot="16200000">
            <a:off x="-270828" y="3080702"/>
            <a:ext cx="1933575" cy="523875"/>
          </a:xfrm>
          <a:prstGeom prst="rect">
            <a:avLst/>
          </a:prstGeom>
        </p:spPr>
      </p:pic>
      <p:pic>
        <p:nvPicPr>
          <p:cNvPr id="6" name="Picture 5"/>
          <p:cNvPicPr>
            <a:picLocks noChangeAspect="1"/>
          </p:cNvPicPr>
          <p:nvPr/>
        </p:nvPicPr>
        <p:blipFill>
          <a:blip r:embed="rId4"/>
          <a:stretch>
            <a:fillRect/>
          </a:stretch>
        </p:blipFill>
        <p:spPr>
          <a:xfrm>
            <a:off x="2391727" y="5697855"/>
            <a:ext cx="1952625" cy="609600"/>
          </a:xfrm>
          <a:prstGeom prst="rect">
            <a:avLst/>
          </a:prstGeom>
        </p:spPr>
      </p:pic>
      <p:pic>
        <p:nvPicPr>
          <p:cNvPr id="3" name="Picture 2"/>
          <p:cNvPicPr>
            <a:picLocks noChangeAspect="1"/>
          </p:cNvPicPr>
          <p:nvPr/>
        </p:nvPicPr>
        <p:blipFill>
          <a:blip r:embed="rId5"/>
          <a:stretch>
            <a:fillRect/>
          </a:stretch>
        </p:blipFill>
        <p:spPr>
          <a:xfrm>
            <a:off x="1040129" y="1292225"/>
            <a:ext cx="4838700" cy="4476750"/>
          </a:xfrm>
          <a:prstGeom prst="rect">
            <a:avLst/>
          </a:prstGeom>
        </p:spPr>
      </p:pic>
      <p:sp>
        <p:nvSpPr>
          <p:cNvPr id="7" name="TextBox 6"/>
          <p:cNvSpPr txBox="1"/>
          <p:nvPr/>
        </p:nvSpPr>
        <p:spPr>
          <a:xfrm>
            <a:off x="5878828" y="2287042"/>
            <a:ext cx="4569865" cy="3416320"/>
          </a:xfrm>
          <a:prstGeom prst="rect">
            <a:avLst/>
          </a:prstGeom>
          <a:noFill/>
        </p:spPr>
        <p:txBody>
          <a:bodyPr wrap="square" rtlCol="0">
            <a:spAutoFit/>
          </a:bodyPr>
          <a:lstStyle/>
          <a:p>
            <a:r>
              <a:rPr lang="nl-NL" dirty="0"/>
              <a:t>model that classifies all images as malignant: TPR=1 and FPR=1</a:t>
            </a:r>
          </a:p>
          <a:p>
            <a:endParaRPr lang="nl-NL" dirty="0">
              <a:latin typeface="Calibri" panose="020F0502020204030204" pitchFamily="34" charset="0"/>
            </a:endParaRPr>
          </a:p>
          <a:p>
            <a:r>
              <a:rPr lang="en-US" dirty="0"/>
              <a:t>model that classifies all images a benign: TPR=0 and FPR=0</a:t>
            </a:r>
          </a:p>
          <a:p>
            <a:endParaRPr lang="en-US" dirty="0">
              <a:latin typeface="Calibri" panose="020F0502020204030204" pitchFamily="34" charset="0"/>
            </a:endParaRPr>
          </a:p>
          <a:p>
            <a:r>
              <a:rPr lang="en-US" dirty="0">
                <a:latin typeface="Calibri" panose="020F0502020204030204" pitchFamily="34" charset="0"/>
              </a:rPr>
              <a:t>vary threshold </a:t>
            </a:r>
            <a:r>
              <a:rPr lang="en-US" i="1" dirty="0">
                <a:latin typeface="Calibri" panose="020F0502020204030204" pitchFamily="34" charset="0"/>
              </a:rPr>
              <a:t>t</a:t>
            </a:r>
          </a:p>
          <a:p>
            <a:endParaRPr lang="en-US" i="1" dirty="0">
              <a:latin typeface="Calibri" panose="020F0502020204030204" pitchFamily="34" charset="0"/>
            </a:endParaRPr>
          </a:p>
          <a:p>
            <a:r>
              <a:rPr lang="en-US" dirty="0">
                <a:latin typeface="Calibri" panose="020F0502020204030204" pitchFamily="34" charset="0"/>
              </a:rPr>
              <a:t>Area Under the Curve (AUC)</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8" name="Picture 7"/>
          <p:cNvPicPr>
            <a:picLocks noChangeAspect="1"/>
          </p:cNvPicPr>
          <p:nvPr/>
        </p:nvPicPr>
        <p:blipFill>
          <a:blip r:embed="rId6"/>
          <a:stretch>
            <a:fillRect/>
          </a:stretch>
        </p:blipFill>
        <p:spPr>
          <a:xfrm>
            <a:off x="3313641" y="5765900"/>
            <a:ext cx="962032" cy="547692"/>
          </a:xfrm>
          <a:prstGeom prst="rect">
            <a:avLst/>
          </a:prstGeom>
        </p:spPr>
      </p:pic>
      <p:sp>
        <p:nvSpPr>
          <p:cNvPr id="2" name="TextBox 1">
            <a:extLst>
              <a:ext uri="{FF2B5EF4-FFF2-40B4-BE49-F238E27FC236}">
                <a16:creationId xmlns:a16="http://schemas.microsoft.com/office/drawing/2014/main" id="{5A76E75F-AF29-073B-57B2-4426C34E9D0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prediction errors</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B533BEA-11F8-9C9B-168C-5A5485237CD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B9B2C554-D5FE-28E6-08F9-CCEBDDBBC144}"/>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2123D3A0-A59C-CF0F-A42A-88401F7579A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295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25360" y="2662962"/>
            <a:ext cx="3002280" cy="2308324"/>
          </a:xfrm>
          <a:prstGeom prst="rect">
            <a:avLst/>
          </a:prstGeom>
          <a:noFill/>
        </p:spPr>
        <p:txBody>
          <a:bodyPr wrap="square" rtlCol="0">
            <a:spAutoFit/>
          </a:bodyPr>
          <a:lstStyle/>
          <a:p>
            <a:r>
              <a:rPr lang="en-GB" dirty="0">
                <a:latin typeface="Calibri" panose="020F0502020204030204" pitchFamily="34" charset="0"/>
              </a:rPr>
              <a:t>add another feature?</a:t>
            </a:r>
          </a:p>
          <a:p>
            <a:endParaRPr lang="en-GB" dirty="0">
              <a:latin typeface="Calibri" panose="020F0502020204030204" pitchFamily="34" charset="0"/>
            </a:endParaRPr>
          </a:p>
          <a:p>
            <a:r>
              <a:rPr lang="en-GB" b="1" dirty="0">
                <a:latin typeface="Calibri" panose="020F0502020204030204" pitchFamily="34" charset="0"/>
              </a:rPr>
              <a:t>feature vector </a:t>
            </a:r>
            <a:r>
              <a:rPr lang="en-GB" dirty="0">
                <a:latin typeface="Calibri" panose="020F0502020204030204" pitchFamily="34" charset="0"/>
              </a:rPr>
              <a:t>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14F7EBCC-D062-FA6F-364B-75D6FF8833A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histogram&#10;&#10;Description automatically generated">
            <a:extLst>
              <a:ext uri="{FF2B5EF4-FFF2-40B4-BE49-F238E27FC236}">
                <a16:creationId xmlns:a16="http://schemas.microsoft.com/office/drawing/2014/main" id="{200B585F-835A-2720-3103-322BC704D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324" y="1493091"/>
            <a:ext cx="4224536" cy="4059944"/>
          </a:xfrm>
          <a:prstGeom prst="rect">
            <a:avLst/>
          </a:prstGeom>
        </p:spPr>
      </p:pic>
      <p:sp>
        <p:nvSpPr>
          <p:cNvPr id="2" name="TextBox 1">
            <a:extLst>
              <a:ext uri="{FF2B5EF4-FFF2-40B4-BE49-F238E27FC236}">
                <a16:creationId xmlns:a16="http://schemas.microsoft.com/office/drawing/2014/main" id="{4869DF58-09DF-7FC7-0D37-CE54F7BCA17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6D84649D-4A4E-E403-CB5F-300083E73FC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4F89D73-70BC-A816-D9A2-08F7BCF6C5B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015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5360" y="2662962"/>
            <a:ext cx="3002280" cy="1754326"/>
          </a:xfrm>
          <a:prstGeom prst="rect">
            <a:avLst/>
          </a:prstGeom>
          <a:noFill/>
        </p:spPr>
        <p:txBody>
          <a:bodyPr wrap="square" rtlCol="0">
            <a:spAutoFit/>
          </a:bodyPr>
          <a:lstStyle/>
          <a:p>
            <a:r>
              <a:rPr lang="en-GB" dirty="0">
                <a:latin typeface="Calibri" panose="020F0502020204030204" pitchFamily="34" charset="0"/>
              </a:rPr>
              <a:t>feature vector X</a:t>
            </a:r>
          </a:p>
          <a:p>
            <a:endParaRPr lang="en-GB" dirty="0">
              <a:latin typeface="Calibri" panose="020F0502020204030204" pitchFamily="34" charset="0"/>
            </a:endParaRPr>
          </a:p>
          <a:p>
            <a:r>
              <a:rPr lang="en-GB" dirty="0">
                <a:latin typeface="Calibri" panose="020F0502020204030204" pitchFamily="34" charset="0"/>
              </a:rPr>
              <a:t>Euclidean vector space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4FE866C1-B4BE-9DCA-23C7-D8D953CC484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D3A1169F-31B2-B9F9-C9D5-C384EE92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56" y="1053167"/>
            <a:ext cx="6708928" cy="5148713"/>
          </a:xfrm>
          <a:prstGeom prst="rect">
            <a:avLst/>
          </a:prstGeom>
        </p:spPr>
      </p:pic>
      <p:sp>
        <p:nvSpPr>
          <p:cNvPr id="2" name="TextBox 1">
            <a:extLst>
              <a:ext uri="{FF2B5EF4-FFF2-40B4-BE49-F238E27FC236}">
                <a16:creationId xmlns:a16="http://schemas.microsoft.com/office/drawing/2014/main" id="{0396CAF7-3615-7EC3-C7F6-883FDE3FA9C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499509D8-971C-C5F5-3395-A7E787ACCFF7}"/>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520C6C6-465B-7FEB-76A9-FFDE582F6B9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775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86320" y="1660286"/>
            <a:ext cx="4358640" cy="3416320"/>
          </a:xfrm>
          <a:prstGeom prst="rect">
            <a:avLst/>
          </a:prstGeom>
          <a:noFill/>
        </p:spPr>
        <p:txBody>
          <a:bodyPr wrap="square" rtlCol="0">
            <a:spAutoFit/>
          </a:bodyPr>
          <a:lstStyle/>
          <a:p>
            <a:r>
              <a:rPr lang="en-GB" dirty="0">
                <a:latin typeface="Calibri" panose="020F0502020204030204" pitchFamily="34" charset="0"/>
              </a:rPr>
              <a:t>linear decision boundary</a:t>
            </a:r>
          </a:p>
          <a:p>
            <a:endParaRPr lang="en-GB" dirty="0">
              <a:latin typeface="Calibri" panose="020F0502020204030204" pitchFamily="34" charset="0"/>
            </a:endParaRPr>
          </a:p>
          <a:p>
            <a:r>
              <a:rPr lang="en-GB" dirty="0">
                <a:latin typeface="Calibri" panose="020F0502020204030204" pitchFamily="34" charset="0"/>
              </a:rPr>
              <a:t>blue region malignant, red region benign</a:t>
            </a:r>
          </a:p>
          <a:p>
            <a:endParaRPr lang="en-GB" dirty="0">
              <a:latin typeface="Calibri" panose="020F0502020204030204" pitchFamily="34" charset="0"/>
            </a:endParaRPr>
          </a:p>
          <a:p>
            <a:r>
              <a:rPr lang="en-GB" dirty="0">
                <a:latin typeface="Calibri" panose="020F0502020204030204" pitchFamily="34" charset="0"/>
              </a:rPr>
              <a:t>yet more features</a:t>
            </a:r>
          </a:p>
          <a:p>
            <a:endParaRPr lang="en-GB" dirty="0">
              <a:latin typeface="Calibri" panose="020F0502020204030204" pitchFamily="34" charset="0"/>
            </a:endParaRPr>
          </a:p>
          <a:p>
            <a:r>
              <a:rPr lang="en-US" dirty="0">
                <a:latin typeface="Calibri" panose="020F0502020204030204" pitchFamily="34" charset="0"/>
              </a:rPr>
              <a:t>can’t look at the decision boundary</a:t>
            </a:r>
          </a:p>
          <a:p>
            <a:endParaRPr lang="en-US" dirty="0">
              <a:latin typeface="Calibri" panose="020F0502020204030204" pitchFamily="34" charset="0"/>
            </a:endParaRPr>
          </a:p>
          <a:p>
            <a:r>
              <a:rPr lang="en-GB" dirty="0">
                <a:latin typeface="Calibri" panose="020F0502020204030204" pitchFamily="34" charset="0"/>
              </a:rPr>
              <a:t>more complex </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481D7C5A-B538-2A25-495B-191E27987C2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multi-dimensional</a:t>
            </a:r>
            <a:endParaRPr lang="en-GB" sz="2800" dirty="0">
              <a:ea typeface="Lato" panose="020B0604020202020204" pitchFamily="34" charset="0"/>
              <a:cs typeface="Helvetica"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4C89CC8B-606C-7377-975C-118155EA6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50" y="800998"/>
            <a:ext cx="6712086" cy="5391282"/>
          </a:xfrm>
          <a:prstGeom prst="rect">
            <a:avLst/>
          </a:prstGeom>
        </p:spPr>
      </p:pic>
      <p:sp>
        <p:nvSpPr>
          <p:cNvPr id="2" name="TextBox 1">
            <a:extLst>
              <a:ext uri="{FF2B5EF4-FFF2-40B4-BE49-F238E27FC236}">
                <a16:creationId xmlns:a16="http://schemas.microsoft.com/office/drawing/2014/main" id="{FDB63C87-D1F5-3140-30BD-1E78FFCBA61F}"/>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4AFF8E8-B32B-A87B-5FC9-7D8CCA8FB944}"/>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F7C73F13-9E98-7543-2907-CA1DB952F5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79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F5A43-7323-2720-6C03-23A69A29D3C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037E0A-D91E-C428-9B32-A61C72C6ABF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09595F-2DDF-9FD6-3DD7-59287822FE9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5C843FAD-461A-CDA1-4511-8EF9168D99FA}"/>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3CC583B5-E284-7F87-DD16-259983E3D86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8A23BF7-D252-A369-C97D-16B265E100C9}"/>
              </a:ext>
            </a:extLst>
          </p:cNvPr>
          <p:cNvSpPr txBox="1"/>
          <p:nvPr/>
        </p:nvSpPr>
        <p:spPr>
          <a:xfrm>
            <a:off x="340912" y="1249165"/>
            <a:ext cx="11000096" cy="4401205"/>
          </a:xfrm>
          <a:prstGeom prst="rect">
            <a:avLst/>
          </a:prstGeom>
          <a:noFill/>
        </p:spPr>
        <p:txBody>
          <a:bodyPr wrap="square" rtlCol="0">
            <a:spAutoFit/>
          </a:bodyPr>
          <a:lstStyle/>
          <a:p>
            <a:r>
              <a:rPr lang="en-GB" sz="2000" dirty="0"/>
              <a:t>A </a:t>
            </a:r>
            <a:r>
              <a:rPr lang="en-GB" sz="2000" b="1" dirty="0"/>
              <a:t>decision tree </a:t>
            </a:r>
            <a:r>
              <a:rPr lang="en-GB" sz="2000" dirty="0"/>
              <a:t>is a supervised machine learning algorithm used for classification and regression tasks. It models decisions and their possible consequences in a tree-like structure, where nodes represent features, branches represent decision rules, and leaves represent outcomes.</a:t>
            </a:r>
          </a:p>
          <a:p>
            <a:endParaRPr lang="en-GB" sz="2000" dirty="0"/>
          </a:p>
          <a:p>
            <a:r>
              <a:rPr lang="en-GB" sz="2000" dirty="0"/>
              <a:t>Decision trees </a:t>
            </a:r>
            <a:r>
              <a:rPr lang="en-GB" sz="2000" b="1" dirty="0"/>
              <a:t>split data based on feature values</a:t>
            </a:r>
            <a:r>
              <a:rPr lang="en-GB" sz="2000" dirty="0"/>
              <a:t>, using criteria like Gini impurity or entropy (information gain) in classification, and mean squared error (MSE) in regression. They recursively divide the dataset into subsets to make predictions.</a:t>
            </a:r>
          </a:p>
          <a:p>
            <a:endParaRPr lang="en-GB" sz="2000" dirty="0"/>
          </a:p>
          <a:p>
            <a:r>
              <a:rPr lang="en-GB" sz="2000" dirty="0"/>
              <a:t>They are </a:t>
            </a:r>
            <a:r>
              <a:rPr lang="en-GB" sz="2000" b="1" dirty="0"/>
              <a:t>interpretable</a:t>
            </a:r>
            <a:r>
              <a:rPr lang="en-GB" sz="2000" dirty="0"/>
              <a:t> and easy to understand but prone to </a:t>
            </a:r>
            <a:r>
              <a:rPr lang="en-GB" sz="2000" b="1" dirty="0"/>
              <a:t>overfitting</a:t>
            </a:r>
            <a:r>
              <a:rPr lang="en-GB" sz="2000" dirty="0"/>
              <a:t>, which can be mitigated by techniques like pruning or max depth limitation.</a:t>
            </a:r>
          </a:p>
          <a:p>
            <a:endParaRPr lang="en-GB" sz="2000" dirty="0"/>
          </a:p>
          <a:p>
            <a:r>
              <a:rPr lang="en-GB" sz="2000" dirty="0"/>
              <a:t>The concept of decision trees dates back to the 1960s, with ID3 being a notable early algorithm introduced by Ross Quinlan in 1986.</a:t>
            </a:r>
          </a:p>
          <a:p>
            <a:endParaRPr lang="en-GB" sz="2000" dirty="0"/>
          </a:p>
        </p:txBody>
      </p:sp>
    </p:spTree>
    <p:extLst>
      <p:ext uri="{BB962C8B-B14F-4D97-AF65-F5344CB8AC3E}">
        <p14:creationId xmlns:p14="http://schemas.microsoft.com/office/powerpoint/2010/main" val="2828702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5E504-BE3A-951D-A7D5-00AC6F13429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0B98FDB-3BF2-4433-BC8F-0F0352AF9AB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Iris dataset</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DF735986-896C-0218-0116-1175FFEACFF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486D647-3B79-32BC-2186-25534A02A7D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280CDE4-70A8-45B7-D0F8-D19D647C16A8}"/>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1EB7EEE-3652-2DC9-2195-D51FEA61CC5D}"/>
              </a:ext>
            </a:extLst>
          </p:cNvPr>
          <p:cNvPicPr>
            <a:picLocks noChangeAspect="1"/>
          </p:cNvPicPr>
          <p:nvPr/>
        </p:nvPicPr>
        <p:blipFill>
          <a:blip r:embed="rId4"/>
          <a:stretch>
            <a:fillRect/>
          </a:stretch>
        </p:blipFill>
        <p:spPr>
          <a:xfrm>
            <a:off x="190483" y="895114"/>
            <a:ext cx="4495833" cy="1976452"/>
          </a:xfrm>
          <a:prstGeom prst="rect">
            <a:avLst/>
          </a:prstGeom>
        </p:spPr>
      </p:pic>
      <p:pic>
        <p:nvPicPr>
          <p:cNvPr id="1028" name="Picture 4" descr="4. In 1936 Ronald Fisher published a famous paper on | Chegg.com">
            <a:extLst>
              <a:ext uri="{FF2B5EF4-FFF2-40B4-BE49-F238E27FC236}">
                <a16:creationId xmlns:a16="http://schemas.microsoft.com/office/drawing/2014/main" id="{AEC57A67-529C-A739-BC6D-DAB70074C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097" y="391414"/>
            <a:ext cx="6439636" cy="54708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F3EE64-348E-5971-C08F-9FEB4DD205C4}"/>
              </a:ext>
            </a:extLst>
          </p:cNvPr>
          <p:cNvSpPr txBox="1"/>
          <p:nvPr/>
        </p:nvSpPr>
        <p:spPr>
          <a:xfrm>
            <a:off x="849929" y="6285160"/>
            <a:ext cx="11277599" cy="276999"/>
          </a:xfrm>
          <a:prstGeom prst="rect">
            <a:avLst/>
          </a:prstGeom>
          <a:noFill/>
        </p:spPr>
        <p:txBody>
          <a:bodyPr wrap="square">
            <a:spAutoFit/>
          </a:bodyPr>
          <a:lstStyle/>
          <a:p>
            <a:pPr algn="r"/>
            <a:r>
              <a:rPr lang="en-GB" sz="1200" dirty="0">
                <a:solidFill>
                  <a:schemeClr val="tx1">
                    <a:lumMod val="50000"/>
                    <a:lumOff val="50000"/>
                  </a:schemeClr>
                </a:solidFill>
              </a:rPr>
              <a:t>Fisher, R.A. (1936) The Use of Multiple Measurements in Taxonomic Problems. Annals Eugenics, 7, 179-188.</a:t>
            </a:r>
            <a:endParaRPr lang="LID4096" sz="1200" dirty="0">
              <a:solidFill>
                <a:schemeClr val="tx1">
                  <a:lumMod val="50000"/>
                  <a:lumOff val="50000"/>
                </a:schemeClr>
              </a:solidFill>
            </a:endParaRPr>
          </a:p>
        </p:txBody>
      </p:sp>
      <p:pic>
        <p:nvPicPr>
          <p:cNvPr id="11" name="Picture 10">
            <a:extLst>
              <a:ext uri="{FF2B5EF4-FFF2-40B4-BE49-F238E27FC236}">
                <a16:creationId xmlns:a16="http://schemas.microsoft.com/office/drawing/2014/main" id="{2ED03B30-9E0E-D87B-C85B-C28F0A0A87E5}"/>
              </a:ext>
            </a:extLst>
          </p:cNvPr>
          <p:cNvPicPr>
            <a:picLocks noChangeAspect="1"/>
          </p:cNvPicPr>
          <p:nvPr/>
        </p:nvPicPr>
        <p:blipFill>
          <a:blip r:embed="rId6"/>
          <a:stretch>
            <a:fillRect/>
          </a:stretch>
        </p:blipFill>
        <p:spPr>
          <a:xfrm>
            <a:off x="849929" y="3011458"/>
            <a:ext cx="3393295" cy="3393295"/>
          </a:xfrm>
          <a:prstGeom prst="rect">
            <a:avLst/>
          </a:prstGeom>
        </p:spPr>
      </p:pic>
    </p:spTree>
    <p:extLst>
      <p:ext uri="{BB962C8B-B14F-4D97-AF65-F5344CB8AC3E}">
        <p14:creationId xmlns:p14="http://schemas.microsoft.com/office/powerpoint/2010/main" val="288637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D884F-A979-FB1A-7E5A-A02BBF5F404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1049E12-08A4-E8AB-902A-6DF66DE23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3269" y="391414"/>
            <a:ext cx="8670880" cy="58049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BC2C0C-6B3C-4578-2502-99B14CC22C1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7AC31ED0-BE9A-A644-A5D7-5F642C2E60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05F23802-8C04-C39F-FD09-9573E010301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69080A1B-FF2E-A935-C4CF-8A6F5E4FC2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4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1714C-215B-A20E-3E07-4536C18E632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4553A2-B14A-4982-6BB6-82E54A04671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176BEEC7-6DE4-4D70-F6BD-A915ED76A6B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94A7730-0F12-C42D-1F8A-01B7EE9D8F9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72BF978D-C3D7-0392-2C6B-5B99653D92D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aph with orange lines&#10;&#10;AI-generated content may be incorrect.">
            <a:extLst>
              <a:ext uri="{FF2B5EF4-FFF2-40B4-BE49-F238E27FC236}">
                <a16:creationId xmlns:a16="http://schemas.microsoft.com/office/drawing/2014/main" id="{CEEB4502-BD85-74DF-ECA0-5286EE5A9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602" y="851595"/>
            <a:ext cx="6341377" cy="5033782"/>
          </a:xfrm>
          <a:prstGeom prst="rect">
            <a:avLst/>
          </a:prstGeom>
        </p:spPr>
      </p:pic>
      <p:pic>
        <p:nvPicPr>
          <p:cNvPr id="11" name="Picture 10">
            <a:extLst>
              <a:ext uri="{FF2B5EF4-FFF2-40B4-BE49-F238E27FC236}">
                <a16:creationId xmlns:a16="http://schemas.microsoft.com/office/drawing/2014/main" id="{7BBEB4AB-E381-51C3-B730-195AFA35B7EB}"/>
              </a:ext>
            </a:extLst>
          </p:cNvPr>
          <p:cNvPicPr>
            <a:picLocks noChangeAspect="1"/>
          </p:cNvPicPr>
          <p:nvPr/>
        </p:nvPicPr>
        <p:blipFill>
          <a:blip r:embed="rId5"/>
          <a:stretch>
            <a:fillRect/>
          </a:stretch>
        </p:blipFill>
        <p:spPr>
          <a:xfrm>
            <a:off x="340912" y="1485626"/>
            <a:ext cx="3419500" cy="1057283"/>
          </a:xfrm>
          <a:prstGeom prst="rect">
            <a:avLst/>
          </a:prstGeom>
        </p:spPr>
      </p:pic>
      <p:pic>
        <p:nvPicPr>
          <p:cNvPr id="13" name="Picture 12">
            <a:extLst>
              <a:ext uri="{FF2B5EF4-FFF2-40B4-BE49-F238E27FC236}">
                <a16:creationId xmlns:a16="http://schemas.microsoft.com/office/drawing/2014/main" id="{A1746685-0F95-F083-127F-53635D9D73CF}"/>
              </a:ext>
            </a:extLst>
          </p:cNvPr>
          <p:cNvPicPr>
            <a:picLocks noChangeAspect="1"/>
          </p:cNvPicPr>
          <p:nvPr/>
        </p:nvPicPr>
        <p:blipFill>
          <a:blip r:embed="rId6"/>
          <a:stretch>
            <a:fillRect/>
          </a:stretch>
        </p:blipFill>
        <p:spPr>
          <a:xfrm>
            <a:off x="386920" y="2512900"/>
            <a:ext cx="2986109" cy="1042995"/>
          </a:xfrm>
          <a:prstGeom prst="rect">
            <a:avLst/>
          </a:prstGeom>
        </p:spPr>
      </p:pic>
    </p:spTree>
    <p:extLst>
      <p:ext uri="{BB962C8B-B14F-4D97-AF65-F5344CB8AC3E}">
        <p14:creationId xmlns:p14="http://schemas.microsoft.com/office/powerpoint/2010/main" val="799740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996E4-E5B1-C3F5-9619-266E51D66B6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DC509BB-DDEE-01D4-4A25-5D724FDAEC6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EE715A71-1889-43B0-BD28-C53352D0A1A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328708BB-F240-C25C-2FCD-4D5E9CCEB486}"/>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5927B46B-F3D8-F307-4F76-9AFE4CFADDA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581C988-EFD1-5C24-8AB1-7A3134480D2D}"/>
              </a:ext>
            </a:extLst>
          </p:cNvPr>
          <p:cNvPicPr>
            <a:picLocks noChangeAspect="1"/>
          </p:cNvPicPr>
          <p:nvPr/>
        </p:nvPicPr>
        <p:blipFill>
          <a:blip r:embed="rId4"/>
          <a:stretch>
            <a:fillRect/>
          </a:stretch>
        </p:blipFill>
        <p:spPr>
          <a:xfrm>
            <a:off x="340912" y="1485626"/>
            <a:ext cx="3419500" cy="1057283"/>
          </a:xfrm>
          <a:prstGeom prst="rect">
            <a:avLst/>
          </a:prstGeom>
        </p:spPr>
      </p:pic>
      <p:pic>
        <p:nvPicPr>
          <p:cNvPr id="13" name="Picture 12">
            <a:extLst>
              <a:ext uri="{FF2B5EF4-FFF2-40B4-BE49-F238E27FC236}">
                <a16:creationId xmlns:a16="http://schemas.microsoft.com/office/drawing/2014/main" id="{381A47B8-5159-51EA-1F2B-CBB9B6D8C90B}"/>
              </a:ext>
            </a:extLst>
          </p:cNvPr>
          <p:cNvPicPr>
            <a:picLocks noChangeAspect="1"/>
          </p:cNvPicPr>
          <p:nvPr/>
        </p:nvPicPr>
        <p:blipFill>
          <a:blip r:embed="rId5"/>
          <a:stretch>
            <a:fillRect/>
          </a:stretch>
        </p:blipFill>
        <p:spPr>
          <a:xfrm>
            <a:off x="386920" y="2512900"/>
            <a:ext cx="2986109" cy="1042995"/>
          </a:xfrm>
          <a:prstGeom prst="rect">
            <a:avLst/>
          </a:prstGeom>
        </p:spPr>
      </p:pic>
      <p:pic>
        <p:nvPicPr>
          <p:cNvPr id="2051" name="Picture 3" descr="Output image">
            <a:extLst>
              <a:ext uri="{FF2B5EF4-FFF2-40B4-BE49-F238E27FC236}">
                <a16:creationId xmlns:a16="http://schemas.microsoft.com/office/drawing/2014/main" id="{B56CF5D5-4E28-7195-77E9-5DF718F821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629" y="865705"/>
            <a:ext cx="6607459" cy="520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233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6D88D-91B9-7A90-8D62-6907177AB73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0A96BCE-4E61-EEAC-68E2-B8D4ED28824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3D8447B0-820D-9E94-563E-F48825BE615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622D39C2-989B-4F5F-4714-B199DE4B8DF9}"/>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F1D40E3D-173A-B1E0-A46C-07AABFBC2E8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47EB399-0508-641C-60A5-B59B444D3FAC}"/>
              </a:ext>
            </a:extLst>
          </p:cNvPr>
          <p:cNvPicPr>
            <a:picLocks noChangeAspect="1"/>
          </p:cNvPicPr>
          <p:nvPr/>
        </p:nvPicPr>
        <p:blipFill>
          <a:blip r:embed="rId4"/>
          <a:stretch>
            <a:fillRect/>
          </a:stretch>
        </p:blipFill>
        <p:spPr>
          <a:xfrm>
            <a:off x="340912" y="1485626"/>
            <a:ext cx="3419500" cy="1057283"/>
          </a:xfrm>
          <a:prstGeom prst="rect">
            <a:avLst/>
          </a:prstGeom>
        </p:spPr>
      </p:pic>
      <p:pic>
        <p:nvPicPr>
          <p:cNvPr id="13" name="Picture 12">
            <a:extLst>
              <a:ext uri="{FF2B5EF4-FFF2-40B4-BE49-F238E27FC236}">
                <a16:creationId xmlns:a16="http://schemas.microsoft.com/office/drawing/2014/main" id="{DC942141-F094-1D63-2E1D-6DD18688CA00}"/>
              </a:ext>
            </a:extLst>
          </p:cNvPr>
          <p:cNvPicPr>
            <a:picLocks noChangeAspect="1"/>
          </p:cNvPicPr>
          <p:nvPr/>
        </p:nvPicPr>
        <p:blipFill>
          <a:blip r:embed="rId5"/>
          <a:stretch>
            <a:fillRect/>
          </a:stretch>
        </p:blipFill>
        <p:spPr>
          <a:xfrm>
            <a:off x="386920" y="2512900"/>
            <a:ext cx="2986109" cy="1042995"/>
          </a:xfrm>
          <a:prstGeom prst="rect">
            <a:avLst/>
          </a:prstGeom>
        </p:spPr>
      </p:pic>
      <p:pic>
        <p:nvPicPr>
          <p:cNvPr id="2051" name="Picture 3" descr="Output image">
            <a:extLst>
              <a:ext uri="{FF2B5EF4-FFF2-40B4-BE49-F238E27FC236}">
                <a16:creationId xmlns:a16="http://schemas.microsoft.com/office/drawing/2014/main" id="{75230A79-6D35-1F4E-FC6F-E3B1572A99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629" y="865705"/>
            <a:ext cx="6607459" cy="5207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CD414A4-F601-ACCA-4341-122F224DFD7F}"/>
              </a:ext>
            </a:extLst>
          </p:cNvPr>
          <p:cNvPicPr>
            <a:picLocks noChangeAspect="1"/>
          </p:cNvPicPr>
          <p:nvPr/>
        </p:nvPicPr>
        <p:blipFill>
          <a:blip r:embed="rId7"/>
          <a:stretch>
            <a:fillRect/>
          </a:stretch>
        </p:blipFill>
        <p:spPr>
          <a:xfrm>
            <a:off x="2219175" y="4108198"/>
            <a:ext cx="2307708" cy="1093125"/>
          </a:xfrm>
          <a:prstGeom prst="rect">
            <a:avLst/>
          </a:prstGeom>
        </p:spPr>
      </p:pic>
      <p:cxnSp>
        <p:nvCxnSpPr>
          <p:cNvPr id="3" name="Straight Arrow Connector 2">
            <a:extLst>
              <a:ext uri="{FF2B5EF4-FFF2-40B4-BE49-F238E27FC236}">
                <a16:creationId xmlns:a16="http://schemas.microsoft.com/office/drawing/2014/main" id="{D18DD558-EFEE-721D-A7FF-530943C5289D}"/>
              </a:ext>
            </a:extLst>
          </p:cNvPr>
          <p:cNvCxnSpPr>
            <a:stCxn id="9" idx="3"/>
          </p:cNvCxnSpPr>
          <p:nvPr/>
        </p:nvCxnSpPr>
        <p:spPr>
          <a:xfrm flipV="1">
            <a:off x="4526883" y="4108198"/>
            <a:ext cx="2836129" cy="5465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5906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92039-CD62-57F2-00CB-18F37DAF0E8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68B88FD-25F7-FDB5-FDFD-F718E4BE198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About the course</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0EB82F5C-AF8F-08B3-56BA-56475C9BE4F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3B5D8998-A341-0919-4A42-AE8AB61C4994}"/>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E08D220-352E-9543-E8FB-43149A10FE0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72DD705-DF11-BA62-D718-FFA78173416E}"/>
              </a:ext>
            </a:extLst>
          </p:cNvPr>
          <p:cNvSpPr txBox="1"/>
          <p:nvPr/>
        </p:nvSpPr>
        <p:spPr>
          <a:xfrm>
            <a:off x="241301" y="1075426"/>
            <a:ext cx="11162820" cy="4678204"/>
          </a:xfrm>
          <a:prstGeom prst="rect">
            <a:avLst/>
          </a:prstGeom>
          <a:noFill/>
        </p:spPr>
        <p:txBody>
          <a:bodyPr wrap="square" rtlCol="0">
            <a:spAutoFit/>
          </a:bodyPr>
          <a:lstStyle/>
          <a:p>
            <a:r>
              <a:rPr lang="en-GB" sz="2000" dirty="0"/>
              <a:t>Full calendar on </a:t>
            </a:r>
            <a:r>
              <a:rPr lang="en-GB" sz="2000" dirty="0" err="1"/>
              <a:t>Ufora</a:t>
            </a:r>
            <a:endParaRPr lang="en-GB" sz="2000" dirty="0"/>
          </a:p>
          <a:p>
            <a:endParaRPr lang="en-GB" sz="2000" dirty="0"/>
          </a:p>
          <a:p>
            <a:r>
              <a:rPr lang="en-GB" sz="2000" dirty="0"/>
              <a:t>2/4 and 3/4 practicum in the afternoon: assignment 1 part 1 (due 3/4)</a:t>
            </a:r>
          </a:p>
          <a:p>
            <a:r>
              <a:rPr lang="en-GB" sz="2000" i="1" dirty="0">
                <a:hlinkClick r:id="rId3"/>
              </a:rPr>
              <a:t>https://www.kaggle.com/competitions/splice-site-prediction-contest</a:t>
            </a:r>
            <a:endParaRPr lang="en-GB" sz="2000" i="1" dirty="0"/>
          </a:p>
          <a:p>
            <a:r>
              <a:rPr lang="en-GB" sz="2000" i="1" dirty="0"/>
              <a:t>Link to join: </a:t>
            </a:r>
            <a:r>
              <a:rPr lang="en-GB" sz="2000" i="1" dirty="0">
                <a:hlinkClick r:id="rId4"/>
              </a:rPr>
              <a:t>https://www.kaggle.com/t/e3d467bfa7db464199bcbccccced8433</a:t>
            </a:r>
            <a:endParaRPr lang="en-GB" sz="2000" i="1" dirty="0"/>
          </a:p>
          <a:p>
            <a:endParaRPr lang="en-GB" sz="1800" dirty="0">
              <a:effectLst/>
              <a:latin typeface="Calibri" panose="020F0502020204030204" pitchFamily="34" charset="0"/>
              <a:ea typeface="Calibri" panose="020F0502020204030204" pitchFamily="34" charset="0"/>
              <a:cs typeface="Arial" panose="020B0604020202020204" pitchFamily="34" charset="0"/>
            </a:endParaRPr>
          </a:p>
          <a:p>
            <a:r>
              <a:rPr lang="en-GB" sz="2000" dirty="0"/>
              <a:t>6/5 assignment 1 part 2 due</a:t>
            </a:r>
          </a:p>
          <a:p>
            <a:endParaRPr lang="en-GB" sz="2000" dirty="0"/>
          </a:p>
          <a:p>
            <a:r>
              <a:rPr lang="en-GB" sz="2000" dirty="0"/>
              <a:t>16/5 assignment 2 due</a:t>
            </a:r>
          </a:p>
          <a:p>
            <a:endParaRPr lang="en-GB" sz="2000" dirty="0"/>
          </a:p>
          <a:p>
            <a:r>
              <a:rPr lang="en-GB" sz="2000" dirty="0"/>
              <a:t>Microteaching: 16/5 full day presentations</a:t>
            </a:r>
          </a:p>
          <a:p>
            <a:endParaRPr lang="en-GB" sz="2000" dirty="0"/>
          </a:p>
          <a:p>
            <a:r>
              <a:rPr lang="en-GB" sz="2000" dirty="0"/>
              <a:t>7/5 and 8/5 major internship systems biology project (due 16/5)</a:t>
            </a:r>
          </a:p>
          <a:p>
            <a:endParaRPr lang="en-GB" sz="2000" dirty="0"/>
          </a:p>
          <a:p>
            <a:r>
              <a:rPr lang="en-GB" sz="2000" dirty="0"/>
              <a:t> </a:t>
            </a:r>
          </a:p>
        </p:txBody>
      </p:sp>
    </p:spTree>
    <p:extLst>
      <p:ext uri="{BB962C8B-B14F-4D97-AF65-F5344CB8AC3E}">
        <p14:creationId xmlns:p14="http://schemas.microsoft.com/office/powerpoint/2010/main" val="3478565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FFD6F-7B87-6B69-8400-2C17CD654CB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71BA1FD-18F9-32C6-F964-9815C8FBFB52}"/>
              </a:ext>
            </a:extLst>
          </p:cNvPr>
          <p:cNvPicPr>
            <a:picLocks noChangeAspect="1"/>
          </p:cNvPicPr>
          <p:nvPr/>
        </p:nvPicPr>
        <p:blipFill>
          <a:blip r:embed="rId3"/>
          <a:stretch>
            <a:fillRect/>
          </a:stretch>
        </p:blipFill>
        <p:spPr>
          <a:xfrm>
            <a:off x="2242213" y="4166534"/>
            <a:ext cx="2296372" cy="1034785"/>
          </a:xfrm>
          <a:prstGeom prst="rect">
            <a:avLst/>
          </a:prstGeom>
        </p:spPr>
      </p:pic>
      <p:sp>
        <p:nvSpPr>
          <p:cNvPr id="5" name="TextBox 4">
            <a:extLst>
              <a:ext uri="{FF2B5EF4-FFF2-40B4-BE49-F238E27FC236}">
                <a16:creationId xmlns:a16="http://schemas.microsoft.com/office/drawing/2014/main" id="{1E6C4FBA-BF4F-A8D6-18F7-342C8DD4F92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32138BEF-41DA-D82D-3C95-CB3543B2461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874D1ABE-FF84-D29E-D2C1-9BD7201E13B0}"/>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31F64108-70A4-87E3-8F8E-85D234CD01E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3549646-F994-C41E-3A80-0EC3ABF8AFD9}"/>
              </a:ext>
            </a:extLst>
          </p:cNvPr>
          <p:cNvPicPr>
            <a:picLocks noChangeAspect="1"/>
          </p:cNvPicPr>
          <p:nvPr/>
        </p:nvPicPr>
        <p:blipFill>
          <a:blip r:embed="rId5"/>
          <a:stretch>
            <a:fillRect/>
          </a:stretch>
        </p:blipFill>
        <p:spPr>
          <a:xfrm>
            <a:off x="340912" y="1485626"/>
            <a:ext cx="3419500" cy="1057283"/>
          </a:xfrm>
          <a:prstGeom prst="rect">
            <a:avLst/>
          </a:prstGeom>
        </p:spPr>
      </p:pic>
      <p:pic>
        <p:nvPicPr>
          <p:cNvPr id="13" name="Picture 12">
            <a:extLst>
              <a:ext uri="{FF2B5EF4-FFF2-40B4-BE49-F238E27FC236}">
                <a16:creationId xmlns:a16="http://schemas.microsoft.com/office/drawing/2014/main" id="{AD0059F3-CC9B-A8EE-159C-0B61B1D213AC}"/>
              </a:ext>
            </a:extLst>
          </p:cNvPr>
          <p:cNvPicPr>
            <a:picLocks noChangeAspect="1"/>
          </p:cNvPicPr>
          <p:nvPr/>
        </p:nvPicPr>
        <p:blipFill>
          <a:blip r:embed="rId6"/>
          <a:stretch>
            <a:fillRect/>
          </a:stretch>
        </p:blipFill>
        <p:spPr>
          <a:xfrm>
            <a:off x="386920" y="2512900"/>
            <a:ext cx="2986109" cy="1042995"/>
          </a:xfrm>
          <a:prstGeom prst="rect">
            <a:avLst/>
          </a:prstGeom>
        </p:spPr>
      </p:pic>
      <p:pic>
        <p:nvPicPr>
          <p:cNvPr id="2051" name="Picture 3" descr="Output image">
            <a:extLst>
              <a:ext uri="{FF2B5EF4-FFF2-40B4-BE49-F238E27FC236}">
                <a16:creationId xmlns:a16="http://schemas.microsoft.com/office/drawing/2014/main" id="{FE015C1E-2450-2125-7EEE-E4AE0BE993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3629" y="865705"/>
            <a:ext cx="6607459" cy="52078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BB66BFEC-8CFC-D22B-30C1-5A3C7A6B7F97}"/>
              </a:ext>
            </a:extLst>
          </p:cNvPr>
          <p:cNvCxnSpPr>
            <a:cxnSpLocks/>
          </p:cNvCxnSpPr>
          <p:nvPr/>
        </p:nvCxnSpPr>
        <p:spPr>
          <a:xfrm flipV="1">
            <a:off x="4526883" y="3328894"/>
            <a:ext cx="1330058" cy="13258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3626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E5305-154A-1374-E6AB-F32526159CE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B0092A4-2042-BD97-1DA9-DEFC06A18BD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B6B8BD7B-A3C3-A66D-73E6-C1D1619B903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B615D0B8-DDE6-ABAB-FA37-E6AE6FCD23C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561A9D16-AA71-4F0D-2BDD-38F7EDD5DC2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382299-7557-8C00-5C43-C9011DAF9436}"/>
              </a:ext>
            </a:extLst>
          </p:cNvPr>
          <p:cNvPicPr>
            <a:picLocks noChangeAspect="1"/>
          </p:cNvPicPr>
          <p:nvPr/>
        </p:nvPicPr>
        <p:blipFill>
          <a:blip r:embed="rId4"/>
          <a:stretch>
            <a:fillRect/>
          </a:stretch>
        </p:blipFill>
        <p:spPr>
          <a:xfrm>
            <a:off x="340912" y="1485626"/>
            <a:ext cx="3419500" cy="1057283"/>
          </a:xfrm>
          <a:prstGeom prst="rect">
            <a:avLst/>
          </a:prstGeom>
        </p:spPr>
      </p:pic>
      <p:pic>
        <p:nvPicPr>
          <p:cNvPr id="13" name="Picture 12">
            <a:extLst>
              <a:ext uri="{FF2B5EF4-FFF2-40B4-BE49-F238E27FC236}">
                <a16:creationId xmlns:a16="http://schemas.microsoft.com/office/drawing/2014/main" id="{9AD9A7D7-077F-C115-3B4D-B48AEEF0C9AC}"/>
              </a:ext>
            </a:extLst>
          </p:cNvPr>
          <p:cNvPicPr>
            <a:picLocks noChangeAspect="1"/>
          </p:cNvPicPr>
          <p:nvPr/>
        </p:nvPicPr>
        <p:blipFill>
          <a:blip r:embed="rId5"/>
          <a:stretch>
            <a:fillRect/>
          </a:stretch>
        </p:blipFill>
        <p:spPr>
          <a:xfrm>
            <a:off x="386920" y="2512900"/>
            <a:ext cx="2986109" cy="1042995"/>
          </a:xfrm>
          <a:prstGeom prst="rect">
            <a:avLst/>
          </a:prstGeom>
        </p:spPr>
      </p:pic>
      <p:pic>
        <p:nvPicPr>
          <p:cNvPr id="2051" name="Picture 3" descr="Output image">
            <a:extLst>
              <a:ext uri="{FF2B5EF4-FFF2-40B4-BE49-F238E27FC236}">
                <a16:creationId xmlns:a16="http://schemas.microsoft.com/office/drawing/2014/main" id="{0925E095-7569-2890-F07D-7CACF3CDCC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629" y="865705"/>
            <a:ext cx="6607459" cy="52078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F3ABAF70-6243-5BB6-A7A2-6604EE6B4B02}"/>
              </a:ext>
            </a:extLst>
          </p:cNvPr>
          <p:cNvCxnSpPr>
            <a:cxnSpLocks/>
          </p:cNvCxnSpPr>
          <p:nvPr/>
        </p:nvCxnSpPr>
        <p:spPr>
          <a:xfrm>
            <a:off x="4526883" y="4654761"/>
            <a:ext cx="5979752" cy="8973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9776F59F-90AB-0D78-3B53-1BD48488FAEE}"/>
              </a:ext>
            </a:extLst>
          </p:cNvPr>
          <p:cNvPicPr>
            <a:picLocks noChangeAspect="1"/>
          </p:cNvPicPr>
          <p:nvPr/>
        </p:nvPicPr>
        <p:blipFill>
          <a:blip r:embed="rId7"/>
          <a:stretch>
            <a:fillRect/>
          </a:stretch>
        </p:blipFill>
        <p:spPr>
          <a:xfrm>
            <a:off x="2748883" y="4233753"/>
            <a:ext cx="1778000" cy="981520"/>
          </a:xfrm>
          <a:prstGeom prst="rect">
            <a:avLst/>
          </a:prstGeom>
        </p:spPr>
      </p:pic>
    </p:spTree>
    <p:extLst>
      <p:ext uri="{BB962C8B-B14F-4D97-AF65-F5344CB8AC3E}">
        <p14:creationId xmlns:p14="http://schemas.microsoft.com/office/powerpoint/2010/main" val="788076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E8F88-D306-4F2B-C8CB-E277367627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5FE424-8441-6DF9-1C46-7C89576FD26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Decision tree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DBE17236-5E31-CD32-4C01-4B690168AA0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09D279BE-22F0-E237-E9E7-4D05BF08179D}"/>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186C8E87-8E0B-F7CF-01AE-30F52A4EB0D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9EC30CF-2172-5839-87B8-04916A63D399}"/>
              </a:ext>
            </a:extLst>
          </p:cNvPr>
          <p:cNvPicPr>
            <a:picLocks noChangeAspect="1"/>
          </p:cNvPicPr>
          <p:nvPr/>
        </p:nvPicPr>
        <p:blipFill>
          <a:blip r:embed="rId4"/>
          <a:stretch>
            <a:fillRect/>
          </a:stretch>
        </p:blipFill>
        <p:spPr>
          <a:xfrm>
            <a:off x="2472648" y="224207"/>
            <a:ext cx="8811195" cy="3618653"/>
          </a:xfrm>
          <a:prstGeom prst="rect">
            <a:avLst/>
          </a:prstGeom>
        </p:spPr>
      </p:pic>
      <p:pic>
        <p:nvPicPr>
          <p:cNvPr id="10" name="Picture 9">
            <a:extLst>
              <a:ext uri="{FF2B5EF4-FFF2-40B4-BE49-F238E27FC236}">
                <a16:creationId xmlns:a16="http://schemas.microsoft.com/office/drawing/2014/main" id="{856C88E6-5292-6177-3439-6656F4C4D7FD}"/>
              </a:ext>
            </a:extLst>
          </p:cNvPr>
          <p:cNvPicPr>
            <a:picLocks noChangeAspect="1"/>
          </p:cNvPicPr>
          <p:nvPr/>
        </p:nvPicPr>
        <p:blipFill>
          <a:blip r:embed="rId5"/>
          <a:stretch>
            <a:fillRect/>
          </a:stretch>
        </p:blipFill>
        <p:spPr>
          <a:xfrm>
            <a:off x="329569" y="4312992"/>
            <a:ext cx="7767694" cy="1485911"/>
          </a:xfrm>
          <a:prstGeom prst="rect">
            <a:avLst/>
          </a:prstGeom>
        </p:spPr>
      </p:pic>
    </p:spTree>
    <p:extLst>
      <p:ext uri="{BB962C8B-B14F-4D97-AF65-F5344CB8AC3E}">
        <p14:creationId xmlns:p14="http://schemas.microsoft.com/office/powerpoint/2010/main" val="1864861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C7E8-BD64-FF4C-4316-13896176A1C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C4C9FF6-543D-BA3A-FC95-B9647F7C163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train-test split</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E1F0042-9B82-ED89-4E26-BAF9937EE03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6CD8166-5E9E-D333-C88F-3521C05CBE6E}"/>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4879A3C0-B284-9B40-E315-2DC9369620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0B77B9-7E08-C484-0CB2-5BE3AC074462}"/>
              </a:ext>
            </a:extLst>
          </p:cNvPr>
          <p:cNvSpPr txBox="1"/>
          <p:nvPr/>
        </p:nvSpPr>
        <p:spPr>
          <a:xfrm>
            <a:off x="340912" y="1017618"/>
            <a:ext cx="10810167" cy="3693319"/>
          </a:xfrm>
          <a:prstGeom prst="rect">
            <a:avLst/>
          </a:prstGeom>
          <a:noFill/>
        </p:spPr>
        <p:txBody>
          <a:bodyPr wrap="square" rtlCol="0">
            <a:spAutoFit/>
          </a:bodyPr>
          <a:lstStyle/>
          <a:p>
            <a:r>
              <a:rPr lang="en-GB" dirty="0"/>
              <a:t>By separating data into </a:t>
            </a:r>
            <a:r>
              <a:rPr lang="en-GB" b="1" dirty="0"/>
              <a:t>training</a:t>
            </a:r>
            <a:r>
              <a:rPr lang="en-GB" dirty="0"/>
              <a:t> and </a:t>
            </a:r>
            <a:r>
              <a:rPr lang="en-GB" b="1" dirty="0"/>
              <a:t>testing</a:t>
            </a:r>
            <a:r>
              <a:rPr lang="en-GB" dirty="0"/>
              <a:t> sets, the model learns patterns from training data while being evaluated on </a:t>
            </a:r>
            <a:r>
              <a:rPr lang="en-GB" b="1" dirty="0"/>
              <a:t>unseen data</a:t>
            </a:r>
            <a:r>
              <a:rPr lang="en-GB" dirty="0"/>
              <a:t>, ensuring it generalizes well to new inputs.</a:t>
            </a:r>
          </a:p>
          <a:p>
            <a:endParaRPr lang="en-GB" dirty="0">
              <a:latin typeface="Calibri" panose="020F0502020204030204" pitchFamily="34" charset="0"/>
            </a:endParaRPr>
          </a:p>
          <a:p>
            <a:r>
              <a:rPr lang="en-GB" dirty="0">
                <a:latin typeface="Calibri" panose="020F0502020204030204" pitchFamily="34" charset="0"/>
              </a:rPr>
              <a:t>The test set provides an </a:t>
            </a:r>
            <a:r>
              <a:rPr lang="en-GB" b="1" dirty="0">
                <a:latin typeface="Calibri" panose="020F0502020204030204" pitchFamily="34" charset="0"/>
              </a:rPr>
              <a:t>independent dataset </a:t>
            </a:r>
            <a:r>
              <a:rPr lang="en-GB" dirty="0">
                <a:latin typeface="Calibri" panose="020F0502020204030204" pitchFamily="34" charset="0"/>
              </a:rPr>
              <a:t>to measure model performance, helping to assess accuracy, precision, recall, and other metrics objectively.</a:t>
            </a:r>
          </a:p>
          <a:p>
            <a:endParaRPr lang="en-GB" b="1" dirty="0">
              <a:latin typeface="Calibri" panose="020F0502020204030204" pitchFamily="34" charset="0"/>
            </a:endParaRPr>
          </a:p>
          <a:p>
            <a:endParaRPr lang="en-US"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Tree>
    <p:extLst>
      <p:ext uri="{BB962C8B-B14F-4D97-AF65-F5344CB8AC3E}">
        <p14:creationId xmlns:p14="http://schemas.microsoft.com/office/powerpoint/2010/main" val="795890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F9538-0F17-7EF5-1E83-AAD6EE22EE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062848F-F23D-D6D8-639A-EB0B7094E9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047768A-3FC2-8AED-BE1B-B44C94DCFC59}"/>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2D601B2-0088-8613-D8DF-6DFB252512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E44FCB-259B-E546-C4B0-4E3DF53984A8}"/>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overfitting.ipynb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DF8F0F74-B59C-8ABF-FE5D-08C1C5024F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446FD3-C53D-1CF0-4662-5AB4075426A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train-test split</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84862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921E4-D351-233A-AF5D-51138D016B9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model complexity</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16DEFBD7-FFAD-6173-324B-FA4A1825614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DEB33C17-9C8F-0E30-C024-CA698282B5B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A8763802-0021-082B-DFE7-88BCC2CD4CB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C9D1649-DEDC-865D-E725-29147A647377}"/>
              </a:ext>
            </a:extLst>
          </p:cNvPr>
          <p:cNvPicPr>
            <a:picLocks noChangeAspect="1"/>
          </p:cNvPicPr>
          <p:nvPr/>
        </p:nvPicPr>
        <p:blipFill>
          <a:blip r:embed="rId3"/>
          <a:stretch>
            <a:fillRect/>
          </a:stretch>
        </p:blipFill>
        <p:spPr>
          <a:xfrm>
            <a:off x="0" y="1165538"/>
            <a:ext cx="12192000" cy="4526923"/>
          </a:xfrm>
          <a:prstGeom prst="rect">
            <a:avLst/>
          </a:prstGeom>
        </p:spPr>
      </p:pic>
    </p:spTree>
    <p:extLst>
      <p:ext uri="{BB962C8B-B14F-4D97-AF65-F5344CB8AC3E}">
        <p14:creationId xmlns:p14="http://schemas.microsoft.com/office/powerpoint/2010/main" val="279642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D6A5E-D61C-3E35-B310-015ED235EA9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A1366C-54E6-6DD7-52DA-37F2E1F5EB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 model complexity</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19F8B3F1-6192-3548-29E0-4206C04BECA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C2213EA-08EF-7BF1-C37D-54F25FA2CA96}"/>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4B4F53B-9BC6-4071-5FE0-E21F06EA3AE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DF27AD4-0982-C259-EA49-D63538AFCB51}"/>
              </a:ext>
            </a:extLst>
          </p:cNvPr>
          <p:cNvPicPr>
            <a:picLocks noChangeAspect="1"/>
          </p:cNvPicPr>
          <p:nvPr/>
        </p:nvPicPr>
        <p:blipFill>
          <a:blip r:embed="rId3"/>
          <a:stretch>
            <a:fillRect/>
          </a:stretch>
        </p:blipFill>
        <p:spPr>
          <a:xfrm>
            <a:off x="1385887" y="757149"/>
            <a:ext cx="9420225" cy="5619750"/>
          </a:xfrm>
          <a:prstGeom prst="rect">
            <a:avLst/>
          </a:prstGeom>
        </p:spPr>
      </p:pic>
    </p:spTree>
    <p:extLst>
      <p:ext uri="{BB962C8B-B14F-4D97-AF65-F5344CB8AC3E}">
        <p14:creationId xmlns:p14="http://schemas.microsoft.com/office/powerpoint/2010/main" val="211851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95844" y="2427366"/>
            <a:ext cx="4358640" cy="646331"/>
          </a:xfrm>
          <a:prstGeom prst="rect">
            <a:avLst/>
          </a:prstGeom>
          <a:noFill/>
        </p:spPr>
        <p:txBody>
          <a:bodyPr wrap="square" rtlCol="0">
            <a:spAutoFit/>
          </a:bodyPr>
          <a:lstStyle/>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5" name="Picture 4">
            <a:extLst>
              <a:ext uri="{FF2B5EF4-FFF2-40B4-BE49-F238E27FC236}">
                <a16:creationId xmlns:a16="http://schemas.microsoft.com/office/drawing/2014/main" id="{FA2C3499-E7EB-C5C0-0A03-025B01476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72" y="1469919"/>
            <a:ext cx="11754484" cy="3918161"/>
          </a:xfrm>
          <a:prstGeom prst="rect">
            <a:avLst/>
          </a:prstGeom>
        </p:spPr>
      </p:pic>
      <p:sp>
        <p:nvSpPr>
          <p:cNvPr id="8" name="TextBox 7">
            <a:extLst>
              <a:ext uri="{FF2B5EF4-FFF2-40B4-BE49-F238E27FC236}">
                <a16:creationId xmlns:a16="http://schemas.microsoft.com/office/drawing/2014/main" id="{9761E874-14CF-C170-43B2-1EC41881757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Scikit-learn</a:t>
            </a:r>
            <a:endParaRPr lang="en-GB" sz="2800" dirty="0">
              <a:ea typeface="Lato"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48680149-D02C-412E-325B-4294F1A957D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2" name="Picture 11">
            <a:extLst>
              <a:ext uri="{FF2B5EF4-FFF2-40B4-BE49-F238E27FC236}">
                <a16:creationId xmlns:a16="http://schemas.microsoft.com/office/drawing/2014/main" id="{11AD45F3-91FA-5833-795E-64AC41E6700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3" name="Straight Connector 12">
            <a:extLst>
              <a:ext uri="{FF2B5EF4-FFF2-40B4-BE49-F238E27FC236}">
                <a16:creationId xmlns:a16="http://schemas.microsoft.com/office/drawing/2014/main" id="{75D54FAE-50AB-F13B-329E-AB1F2E4440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326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09614-EBB8-D8FD-A641-E4F0625729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94C64B5-C14D-77B2-7227-530F702F94C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a:t>
            </a:r>
            <a:r>
              <a:rPr lang="en-US" sz="2800" i="1" dirty="0">
                <a:ea typeface="Lato" panose="020B0604020202020204" pitchFamily="34" charset="0"/>
                <a:cs typeface="Helvetica" panose="020B0604020202020204" pitchFamily="34" charset="0"/>
              </a:rPr>
              <a:t>k</a:t>
            </a:r>
            <a:r>
              <a:rPr lang="en-US" sz="2800" dirty="0">
                <a:ea typeface="Lato" panose="020B0604020202020204" pitchFamily="34" charset="0"/>
                <a:cs typeface="Helvetica" panose="020B0604020202020204" pitchFamily="34" charset="0"/>
              </a:rPr>
              <a:t>-fold cross-validation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204EEBD7-D0EA-F540-FDA6-34EA7FB6CDA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0AF5102-34BB-D67F-BDE0-E577EAF12D23}"/>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0A48D3A-E6F6-5E53-04D4-6E642DC65F8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1305EF-5332-E59A-A054-220B9B19A0ED}"/>
              </a:ext>
            </a:extLst>
          </p:cNvPr>
          <p:cNvSpPr txBox="1"/>
          <p:nvPr/>
        </p:nvSpPr>
        <p:spPr>
          <a:xfrm>
            <a:off x="340912" y="1249165"/>
            <a:ext cx="11000096" cy="2554545"/>
          </a:xfrm>
          <a:prstGeom prst="rect">
            <a:avLst/>
          </a:prstGeom>
          <a:noFill/>
        </p:spPr>
        <p:txBody>
          <a:bodyPr wrap="square" rtlCol="0">
            <a:spAutoFit/>
          </a:bodyPr>
          <a:lstStyle/>
          <a:p>
            <a:r>
              <a:rPr lang="en-GB" sz="2000" dirty="0"/>
              <a:t>Cross-validation is a technique to evaluate model performance by splitting the dataset into multiple training and validation sets, reducing bias from a single train-test split.</a:t>
            </a:r>
          </a:p>
          <a:p>
            <a:endParaRPr lang="en-GB" sz="2000" dirty="0"/>
          </a:p>
          <a:p>
            <a:r>
              <a:rPr lang="en-GB" sz="2000" dirty="0"/>
              <a:t>K-fold cross-validation is the most common method, where the dataset is divided into k folds, and the model is trained and validated k times, with each fold serving as a validation set once.</a:t>
            </a:r>
          </a:p>
          <a:p>
            <a:endParaRPr lang="en-GB" sz="2000" dirty="0"/>
          </a:p>
          <a:p>
            <a:r>
              <a:rPr lang="en-GB" sz="2000" dirty="0"/>
              <a:t>It helps prevent overfitting and improves model selection, especially in hyperparameter tuning, by providing a more reliable estimate of generalization performance.</a:t>
            </a:r>
            <a:endParaRPr lang="LID4096" sz="2000" dirty="0"/>
          </a:p>
        </p:txBody>
      </p:sp>
    </p:spTree>
    <p:extLst>
      <p:ext uri="{BB962C8B-B14F-4D97-AF65-F5344CB8AC3E}">
        <p14:creationId xmlns:p14="http://schemas.microsoft.com/office/powerpoint/2010/main" val="3272670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CBF3B4-3D25-A8D2-9AFA-2BAA3D38C33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evaluation: </a:t>
            </a:r>
            <a:r>
              <a:rPr lang="en-US" sz="2800" i="1" dirty="0">
                <a:ea typeface="Lato" panose="020B0604020202020204" pitchFamily="34" charset="0"/>
                <a:cs typeface="Helvetica" panose="020B0604020202020204" pitchFamily="34" charset="0"/>
              </a:rPr>
              <a:t>k</a:t>
            </a:r>
            <a:r>
              <a:rPr lang="en-US" sz="2800" dirty="0">
                <a:ea typeface="Lato" panose="020B0604020202020204" pitchFamily="34" charset="0"/>
                <a:cs typeface="Helvetica" panose="020B0604020202020204" pitchFamily="34" charset="0"/>
              </a:rPr>
              <a:t>-fold cross-validation</a:t>
            </a:r>
            <a:endParaRPr lang="en-GB" sz="2800" dirty="0">
              <a:ea typeface="Lato" panose="020B0604020202020204" pitchFamily="34" charset="0"/>
              <a:cs typeface="Helvetica" panose="020B0604020202020204" pitchFamily="34" charset="0"/>
            </a:endParaRPr>
          </a:p>
        </p:txBody>
      </p:sp>
      <p:pic>
        <p:nvPicPr>
          <p:cNvPr id="6" name="Picture 5" descr="A screenshot of a computer&#10;&#10;Description automatically generated with medium confidence">
            <a:extLst>
              <a:ext uri="{FF2B5EF4-FFF2-40B4-BE49-F238E27FC236}">
                <a16:creationId xmlns:a16="http://schemas.microsoft.com/office/drawing/2014/main" id="{55C45B61-9BFC-2413-6085-8E13F8762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065" y="922952"/>
            <a:ext cx="7633396" cy="5287313"/>
          </a:xfrm>
          <a:prstGeom prst="rect">
            <a:avLst/>
          </a:prstGeom>
        </p:spPr>
      </p:pic>
      <p:sp>
        <p:nvSpPr>
          <p:cNvPr id="7" name="TextBox 6">
            <a:extLst>
              <a:ext uri="{FF2B5EF4-FFF2-40B4-BE49-F238E27FC236}">
                <a16:creationId xmlns:a16="http://schemas.microsoft.com/office/drawing/2014/main" id="{A73A6A87-6D04-A61E-A641-08FD020745E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6E6AADF2-C1CA-1572-7B7F-0E234AB5CA91}"/>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9315FBCB-6A2A-0FC1-7703-61A186D924F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566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A25AF-0CFB-368B-77D0-830C4A91588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865DF53-9D8D-4AB8-EC71-D05A6788931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About the course</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E2F2EA6-9B2A-844B-AA17-EB7AE54BB9E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69B2E00-D99D-905C-4DCB-B877208A9FB1}"/>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9616A388-CE19-3CD6-BEBD-458A4B2481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A60228-8395-34A3-CEDA-0C75A2F05D60}"/>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pPr algn="ctr"/>
            <a:r>
              <a:rPr lang="en-GB" sz="2400" dirty="0">
                <a:latin typeface="+mj-lt"/>
              </a:rPr>
              <a:t>https://github.com/sdgroeve/Machine_Learning_course_UGent_D012554_2025</a:t>
            </a:r>
          </a:p>
        </p:txBody>
      </p:sp>
      <p:pic>
        <p:nvPicPr>
          <p:cNvPr id="1026" name="Picture 2" descr="GitHub Logo and symbol, meaning, history, PNG, brand">
            <a:extLst>
              <a:ext uri="{FF2B5EF4-FFF2-40B4-BE49-F238E27FC236}">
                <a16:creationId xmlns:a16="http://schemas.microsoft.com/office/drawing/2014/main" id="{54AB2D5A-03C7-3FF8-08AD-2F72D54EF1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199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0912" y="1017618"/>
            <a:ext cx="10810167" cy="4524315"/>
          </a:xfrm>
          <a:prstGeom prst="rect">
            <a:avLst/>
          </a:prstGeom>
          <a:noFill/>
        </p:spPr>
        <p:txBody>
          <a:bodyPr wrap="square" rtlCol="0">
            <a:spAutoFit/>
          </a:bodyPr>
          <a:lstStyle/>
          <a:p>
            <a:r>
              <a:rPr lang="en-GB" dirty="0"/>
              <a:t>Without normalization, features with larger numerical ranges can dominate model training, leading to biased weight updates.</a:t>
            </a:r>
          </a:p>
          <a:p>
            <a:endParaRPr lang="en-GB" dirty="0">
              <a:latin typeface="Calibri" panose="020F0502020204030204" pitchFamily="34" charset="0"/>
            </a:endParaRPr>
          </a:p>
          <a:p>
            <a:r>
              <a:rPr lang="en-GB" dirty="0">
                <a:latin typeface="Calibri" panose="020F0502020204030204" pitchFamily="34" charset="0"/>
              </a:rPr>
              <a:t>Normalization helps optimization algorithms like gradient descent converge faster by ensuring consistent feature magnitudes, reducing the risk of slow or unstable learning.</a:t>
            </a:r>
          </a:p>
          <a:p>
            <a:endParaRPr lang="en-GB" dirty="0">
              <a:latin typeface="Calibri" panose="020F0502020204030204" pitchFamily="34" charset="0"/>
            </a:endParaRPr>
          </a:p>
          <a:p>
            <a:r>
              <a:rPr lang="en-GB" b="1" dirty="0"/>
              <a:t>Methods include Min-Max Scaling and Standardization</a:t>
            </a:r>
            <a:r>
              <a:rPr lang="en-GB" dirty="0"/>
              <a:t>, where Min-Max Scaling rescales values within a fixed range, and Standardization (Z-score normalization) ensures features have a mean of 0 and standard deviation of 1</a:t>
            </a:r>
            <a:endParaRPr lang="en-GB" dirty="0">
              <a:latin typeface="Calibri" panose="020F0502020204030204" pitchFamily="34" charset="0"/>
            </a:endParaRPr>
          </a:p>
          <a:p>
            <a:endParaRPr lang="en-GB" dirty="0">
              <a:latin typeface="Calibri" panose="020F0502020204030204" pitchFamily="34" charset="0"/>
            </a:endParaRPr>
          </a:p>
          <a:p>
            <a:endParaRPr lang="en-US"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6" name="Picture 5"/>
          <p:cNvPicPr>
            <a:picLocks noChangeAspect="1"/>
          </p:cNvPicPr>
          <p:nvPr/>
        </p:nvPicPr>
        <p:blipFill>
          <a:blip r:embed="rId2"/>
          <a:stretch>
            <a:fillRect/>
          </a:stretch>
        </p:blipFill>
        <p:spPr>
          <a:xfrm>
            <a:off x="6392263" y="3925786"/>
            <a:ext cx="2466975" cy="847725"/>
          </a:xfrm>
          <a:prstGeom prst="rect">
            <a:avLst/>
          </a:prstGeom>
        </p:spPr>
      </p:pic>
      <p:pic>
        <p:nvPicPr>
          <p:cNvPr id="7" name="Picture 6"/>
          <p:cNvPicPr>
            <a:picLocks noChangeAspect="1"/>
          </p:cNvPicPr>
          <p:nvPr/>
        </p:nvPicPr>
        <p:blipFill>
          <a:blip r:embed="rId3"/>
          <a:stretch>
            <a:fillRect/>
          </a:stretch>
        </p:blipFill>
        <p:spPr>
          <a:xfrm>
            <a:off x="1667288" y="3935310"/>
            <a:ext cx="2962275" cy="828675"/>
          </a:xfrm>
          <a:prstGeom prst="rect">
            <a:avLst/>
          </a:prstGeom>
        </p:spPr>
      </p:pic>
      <p:sp>
        <p:nvSpPr>
          <p:cNvPr id="8" name="TextBox 7">
            <a:extLst>
              <a:ext uri="{FF2B5EF4-FFF2-40B4-BE49-F238E27FC236}">
                <a16:creationId xmlns:a16="http://schemas.microsoft.com/office/drawing/2014/main" id="{AD56AD64-AAAF-CFDB-0198-08F6903896F1}"/>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5CCD9374-B9C3-25E1-4E83-697AAEC8BB2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D6A089F5-CFBF-C7DD-856A-A4734652E19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55C011DA-4387-0409-9F36-B10B9287D9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85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A59A73-6FA3-746D-3823-23DC11AFA51A}"/>
              </a:ext>
            </a:extLst>
          </p:cNvPr>
          <p:cNvPicPr>
            <a:picLocks noChangeAspect="1"/>
          </p:cNvPicPr>
          <p:nvPr/>
        </p:nvPicPr>
        <p:blipFill>
          <a:blip r:embed="rId2"/>
          <a:stretch>
            <a:fillRect/>
          </a:stretch>
        </p:blipFill>
        <p:spPr>
          <a:xfrm>
            <a:off x="3452235" y="651823"/>
            <a:ext cx="5287529" cy="5634414"/>
          </a:xfrm>
          <a:prstGeom prst="rect">
            <a:avLst/>
          </a:prstGeom>
        </p:spPr>
      </p:pic>
      <p:sp>
        <p:nvSpPr>
          <p:cNvPr id="6" name="TextBox 5">
            <a:extLst>
              <a:ext uri="{FF2B5EF4-FFF2-40B4-BE49-F238E27FC236}">
                <a16:creationId xmlns:a16="http://schemas.microsoft.com/office/drawing/2014/main" id="{FFEE757E-0900-2129-652C-E9BB7608118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B25CB3D3-C514-9359-6F8F-2807626A3D5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7E67F316-41D8-8EAE-1829-8887F1591D0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51F3E311-5D5F-3D51-D6C3-E09FA4B829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009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44035" y="3005137"/>
            <a:ext cx="2466975" cy="847725"/>
          </a:xfrm>
          <a:prstGeom prst="rect">
            <a:avLst/>
          </a:prstGeom>
        </p:spPr>
      </p:pic>
      <p:pic>
        <p:nvPicPr>
          <p:cNvPr id="6" name="Picture 5">
            <a:extLst>
              <a:ext uri="{FF2B5EF4-FFF2-40B4-BE49-F238E27FC236}">
                <a16:creationId xmlns:a16="http://schemas.microsoft.com/office/drawing/2014/main" id="{B792B7B5-8912-7B69-B044-9AD56ABC99E2}"/>
              </a:ext>
            </a:extLst>
          </p:cNvPr>
          <p:cNvPicPr>
            <a:picLocks noChangeAspect="1"/>
          </p:cNvPicPr>
          <p:nvPr/>
        </p:nvPicPr>
        <p:blipFill>
          <a:blip r:embed="rId3"/>
          <a:stretch>
            <a:fillRect/>
          </a:stretch>
        </p:blipFill>
        <p:spPr>
          <a:xfrm>
            <a:off x="2571479" y="862846"/>
            <a:ext cx="5059575" cy="5377303"/>
          </a:xfrm>
          <a:prstGeom prst="rect">
            <a:avLst/>
          </a:prstGeom>
        </p:spPr>
      </p:pic>
      <p:sp>
        <p:nvSpPr>
          <p:cNvPr id="7" name="TextBox 6">
            <a:extLst>
              <a:ext uri="{FF2B5EF4-FFF2-40B4-BE49-F238E27FC236}">
                <a16:creationId xmlns:a16="http://schemas.microsoft.com/office/drawing/2014/main" id="{7481C4B6-579F-85A3-8D28-32737E7BA1E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 standardization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BF9CE05-7A40-61B5-30EF-74900FD9208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826A2FFA-3B8B-D66A-6A98-58E8A215F913}"/>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6A93FF8B-C09C-BADE-F728-3B1F99BDFB5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88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20475" y="3014662"/>
            <a:ext cx="2962275" cy="828675"/>
          </a:xfrm>
          <a:prstGeom prst="rect">
            <a:avLst/>
          </a:prstGeom>
        </p:spPr>
      </p:pic>
      <p:pic>
        <p:nvPicPr>
          <p:cNvPr id="5" name="Picture 4">
            <a:extLst>
              <a:ext uri="{FF2B5EF4-FFF2-40B4-BE49-F238E27FC236}">
                <a16:creationId xmlns:a16="http://schemas.microsoft.com/office/drawing/2014/main" id="{00C06CC7-2F48-941C-1C7D-EE2EC4A70C95}"/>
              </a:ext>
            </a:extLst>
          </p:cNvPr>
          <p:cNvPicPr>
            <a:picLocks noChangeAspect="1"/>
          </p:cNvPicPr>
          <p:nvPr/>
        </p:nvPicPr>
        <p:blipFill>
          <a:blip r:embed="rId3"/>
          <a:stretch>
            <a:fillRect/>
          </a:stretch>
        </p:blipFill>
        <p:spPr>
          <a:xfrm>
            <a:off x="1726099" y="852345"/>
            <a:ext cx="5235419" cy="5492980"/>
          </a:xfrm>
          <a:prstGeom prst="rect">
            <a:avLst/>
          </a:prstGeom>
        </p:spPr>
      </p:pic>
      <p:sp>
        <p:nvSpPr>
          <p:cNvPr id="7" name="TextBox 6">
            <a:extLst>
              <a:ext uri="{FF2B5EF4-FFF2-40B4-BE49-F238E27FC236}">
                <a16:creationId xmlns:a16="http://schemas.microsoft.com/office/drawing/2014/main" id="{FCB3E80F-363A-A5A5-9A73-E552DBA0812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normalization: min-max scaling</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ED9E5549-C5E9-196F-B369-40781053468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306C93FF-83A7-1769-EE72-4ACC7E051F5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393BCE04-57B7-9FFB-8D01-57F99D01512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640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223F5-5731-EFF1-2660-F383D9034BF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CA5FB2-E786-A8B3-0271-A898C8351113}"/>
              </a:ext>
            </a:extLst>
          </p:cNvPr>
          <p:cNvSpPr txBox="1"/>
          <p:nvPr/>
        </p:nvSpPr>
        <p:spPr>
          <a:xfrm>
            <a:off x="306406" y="1162158"/>
            <a:ext cx="10741156" cy="2308324"/>
          </a:xfrm>
          <a:prstGeom prst="rect">
            <a:avLst/>
          </a:prstGeom>
          <a:noFill/>
        </p:spPr>
        <p:txBody>
          <a:bodyPr wrap="square" rtlCol="0">
            <a:spAutoFit/>
          </a:bodyPr>
          <a:lstStyle/>
          <a:p>
            <a:r>
              <a:rPr lang="en-GB" b="1" dirty="0">
                <a:latin typeface="Calibri" panose="020F0502020204030204" pitchFamily="34" charset="0"/>
              </a:rPr>
              <a:t>Data leakage</a:t>
            </a:r>
            <a:r>
              <a:rPr lang="en-GB" dirty="0">
                <a:latin typeface="Calibri" panose="020F0502020204030204" pitchFamily="34" charset="0"/>
              </a:rPr>
              <a:t> occurs when information from the test set influences the model during training.</a:t>
            </a:r>
          </a:p>
          <a:p>
            <a:endParaRPr lang="en-GB" dirty="0">
              <a:latin typeface="Calibri" panose="020F0502020204030204" pitchFamily="34" charset="0"/>
            </a:endParaRPr>
          </a:p>
          <a:p>
            <a:r>
              <a:rPr lang="en-GB" dirty="0"/>
              <a:t>If preprocessing (e.g., scaling, imputation) is done </a:t>
            </a:r>
            <a:r>
              <a:rPr lang="en-GB" b="1" dirty="0"/>
              <a:t>before splitting</a:t>
            </a:r>
            <a:r>
              <a:rPr lang="en-GB" dirty="0"/>
              <a:t>, the statistics (e.g., mean, standard deviation, min-max values) are computed on the </a:t>
            </a:r>
            <a:r>
              <a:rPr lang="en-GB" b="1" dirty="0"/>
              <a:t>entire dataset</a:t>
            </a:r>
            <a:r>
              <a:rPr lang="en-GB" dirty="0"/>
              <a:t>.</a:t>
            </a:r>
          </a:p>
          <a:p>
            <a:endParaRPr lang="en-GB" dirty="0">
              <a:latin typeface="Calibri" panose="020F0502020204030204" pitchFamily="34" charset="0"/>
            </a:endParaRPr>
          </a:p>
          <a:p>
            <a:r>
              <a:rPr lang="en-GB" dirty="0"/>
              <a:t>This means the test data indirectly influences the transformations applied to the training data, which </a:t>
            </a:r>
            <a:r>
              <a:rPr lang="en-GB" b="1" dirty="0"/>
              <a:t>violates the principle that the test set should remain unseen</a:t>
            </a:r>
            <a:r>
              <a:rPr lang="en-GB" dirty="0"/>
              <a:t> until final evaluation.</a:t>
            </a: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4" name="TextBox 3">
            <a:extLst>
              <a:ext uri="{FF2B5EF4-FFF2-40B4-BE49-F238E27FC236}">
                <a16:creationId xmlns:a16="http://schemas.microsoft.com/office/drawing/2014/main" id="{F8F0D528-C1A3-F4BF-1FA5-0ABE2F71A98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leakage</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1CDF0BF-F81D-3263-B49B-B6945970B3E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03825D50-67E1-284F-81D6-A6ED3CD6776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A28AA40-C118-8494-DECC-4DA866BB0E3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13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56EC9-FA16-2C52-0EB5-19307F108D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3562AAE-82D0-8AA4-ECAE-34E98973BB8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Data preprocessing</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A1B7740D-4FB4-28B3-A742-77B26B0B775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86BB5712-1065-A66A-B67E-3843B2653BDD}"/>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3FE743A3-92F3-1718-5227-CD4B28EEDEA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E34895-4DC3-009B-1F8C-E4275C32727F}"/>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data_preprocessing.ipynb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96AAB0B7-17FB-9F54-7E58-D5D79F2D56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573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4937" y="5234156"/>
            <a:ext cx="9439763" cy="1015663"/>
          </a:xfrm>
          <a:prstGeom prst="rect">
            <a:avLst/>
          </a:prstGeom>
          <a:noFill/>
        </p:spPr>
        <p:txBody>
          <a:bodyPr wrap="square" rtlCol="0">
            <a:spAutoFit/>
          </a:bodyPr>
          <a:lstStyle/>
          <a:p>
            <a:r>
              <a:rPr lang="en-US" sz="2000" dirty="0"/>
              <a:t>Regression is a general term for </a:t>
            </a:r>
            <a:r>
              <a:rPr lang="en-US" sz="2000" b="1" dirty="0"/>
              <a:t>modeling the relationship</a:t>
            </a:r>
            <a:r>
              <a:rPr lang="en-US" sz="2000" dirty="0"/>
              <a:t> between a </a:t>
            </a:r>
            <a:r>
              <a:rPr lang="en-US" sz="2000" b="1" dirty="0"/>
              <a:t>label</a:t>
            </a:r>
            <a:r>
              <a:rPr lang="en-US" sz="2000" dirty="0"/>
              <a:t> </a:t>
            </a:r>
          </a:p>
          <a:p>
            <a:r>
              <a:rPr lang="en-US" sz="2000" dirty="0"/>
              <a:t>(a.k.a. dependent variable or target) and one or more </a:t>
            </a:r>
            <a:r>
              <a:rPr lang="en-US" sz="2000" b="1" dirty="0"/>
              <a:t>features</a:t>
            </a:r>
            <a:r>
              <a:rPr lang="en-US" sz="2000" dirty="0"/>
              <a:t> (a.k.a. the attributes, the independent or explanatory variable(s)).</a:t>
            </a:r>
            <a:endParaRPr lang="en-GB" sz="2000" dirty="0"/>
          </a:p>
        </p:txBody>
      </p:sp>
      <p:sp>
        <p:nvSpPr>
          <p:cNvPr id="14" name="TextBox 13"/>
          <p:cNvSpPr txBox="1"/>
          <p:nvPr/>
        </p:nvSpPr>
        <p:spPr>
          <a:xfrm>
            <a:off x="6962766" y="1974845"/>
            <a:ext cx="3185161" cy="2308324"/>
          </a:xfrm>
          <a:prstGeom prst="rect">
            <a:avLst/>
          </a:prstGeom>
          <a:noFill/>
        </p:spPr>
        <p:txBody>
          <a:bodyPr wrap="square" rtlCol="0">
            <a:spAutoFit/>
          </a:bodyPr>
          <a:lstStyle/>
          <a:p>
            <a:r>
              <a:rPr lang="en-GB" dirty="0">
                <a:latin typeface="Calibri" panose="020F0502020204030204" pitchFamily="34" charset="0"/>
              </a:rPr>
              <a:t>Can BMI explain Y?</a:t>
            </a:r>
          </a:p>
          <a:p>
            <a:endParaRPr lang="en-GB" dirty="0">
              <a:latin typeface="Calibri" panose="020F0502020204030204" pitchFamily="34" charset="0"/>
            </a:endParaRPr>
          </a:p>
          <a:p>
            <a:r>
              <a:rPr lang="en-GB" dirty="0">
                <a:latin typeface="Calibri" panose="020F0502020204030204" pitchFamily="34" charset="0"/>
              </a:rPr>
              <a:t>Can BMI predict Y?</a:t>
            </a:r>
          </a:p>
          <a:p>
            <a:endParaRPr lang="en-GB" dirty="0">
              <a:latin typeface="Calibri" panose="020F0502020204030204" pitchFamily="34" charset="0"/>
            </a:endParaRPr>
          </a:p>
          <a:p>
            <a:r>
              <a:rPr lang="en-GB" dirty="0">
                <a:latin typeface="Calibri" panose="020F0502020204030204" pitchFamily="34" charset="0"/>
              </a:rPr>
              <a:t>How does Y vary with BMI?</a:t>
            </a: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587FF1BE-ED64-2280-A163-BD846C39B6E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Regression</a:t>
            </a:r>
            <a:endParaRPr lang="en-GB" sz="2800" dirty="0">
              <a:ea typeface="Lato" panose="020B0604020202020204" pitchFamily="34" charset="0"/>
              <a:cs typeface="Helvetica"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AC6B8EB3-1C31-1511-C693-11C026336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691" y="1172187"/>
            <a:ext cx="5111506" cy="3913640"/>
          </a:xfrm>
          <a:prstGeom prst="rect">
            <a:avLst/>
          </a:prstGeom>
        </p:spPr>
      </p:pic>
      <p:sp>
        <p:nvSpPr>
          <p:cNvPr id="4" name="TextBox 3">
            <a:extLst>
              <a:ext uri="{FF2B5EF4-FFF2-40B4-BE49-F238E27FC236}">
                <a16:creationId xmlns:a16="http://schemas.microsoft.com/office/drawing/2014/main" id="{E9BB2E0E-591D-5DBD-5C65-B785FC036F4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966CEE95-4325-826F-39DA-ABF54E9E358D}"/>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2CA98EFC-5822-EA2C-C029-D3CA1A36D88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98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C30759-B1BD-CAA3-8C2B-4FEFF4A3B8C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FFD8341-2663-ECA2-8318-47E1A7A1272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D4E82302-2061-29DB-A895-AC8A47513BA1}"/>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FDCB5271-06AB-AE80-5B1E-A5410E657DD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C4DC706-667F-EFF3-0DE5-9128EB0B0622}"/>
              </a:ext>
            </a:extLst>
          </p:cNvPr>
          <p:cNvSpPr txBox="1"/>
          <p:nvPr/>
        </p:nvSpPr>
        <p:spPr>
          <a:xfrm>
            <a:off x="258998" y="1120676"/>
            <a:ext cx="10459556" cy="2308324"/>
          </a:xfrm>
          <a:prstGeom prst="rect">
            <a:avLst/>
          </a:prstGeom>
          <a:noFill/>
        </p:spPr>
        <p:txBody>
          <a:bodyPr wrap="square" rtlCol="0">
            <a:spAutoFit/>
          </a:bodyPr>
          <a:lstStyle/>
          <a:p>
            <a:r>
              <a:rPr lang="en-GB" dirty="0"/>
              <a:t>Linear regression models the relationship between input features (X) and a target variable (Y) using a linear equation: 𝑌=𝑤𝑋+𝑏, where 𝑤 represents the </a:t>
            </a:r>
            <a:r>
              <a:rPr lang="en-GB" b="1" dirty="0"/>
              <a:t>weight</a:t>
            </a:r>
            <a:r>
              <a:rPr lang="en-GB" dirty="0"/>
              <a:t> (slope) and 𝑏 is the </a:t>
            </a:r>
            <a:r>
              <a:rPr lang="en-GB" b="1" dirty="0"/>
              <a:t>bias</a:t>
            </a:r>
            <a:r>
              <a:rPr lang="en-GB" dirty="0"/>
              <a:t> (intercept).</a:t>
            </a:r>
          </a:p>
          <a:p>
            <a:endParaRPr lang="en-GB" dirty="0"/>
          </a:p>
          <a:p>
            <a:r>
              <a:rPr lang="en-GB" dirty="0"/>
              <a:t>It minimizes the error using the </a:t>
            </a:r>
            <a:r>
              <a:rPr lang="en-GB" b="1" dirty="0"/>
              <a:t>least squares method</a:t>
            </a:r>
            <a:r>
              <a:rPr lang="en-GB" dirty="0"/>
              <a:t>, which finds the best-fit line by reducing the sum of squared differences between actual and predicted values.</a:t>
            </a:r>
          </a:p>
          <a:p>
            <a:endParaRPr lang="en-GB" dirty="0"/>
          </a:p>
          <a:p>
            <a:r>
              <a:rPr lang="en-GB" dirty="0"/>
              <a:t>Simple Linear Regression involves one independent variable, while Multiple Linear Regression extends this to multiple input features, allowing for more complex predictions.</a:t>
            </a:r>
            <a:endParaRPr lang="LID4096" dirty="0"/>
          </a:p>
        </p:txBody>
      </p:sp>
    </p:spTree>
    <p:extLst>
      <p:ext uri="{BB962C8B-B14F-4D97-AF65-F5344CB8AC3E}">
        <p14:creationId xmlns:p14="http://schemas.microsoft.com/office/powerpoint/2010/main" val="3611885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9FE2-3B4F-7C76-E744-F9AB305470C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07412B6-9DD0-C7B8-DFF9-2D57DC20D88F}"/>
              </a:ext>
            </a:extLst>
          </p:cNvPr>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2" name="TextBox 11">
            <a:extLst>
              <a:ext uri="{FF2B5EF4-FFF2-40B4-BE49-F238E27FC236}">
                <a16:creationId xmlns:a16="http://schemas.microsoft.com/office/drawing/2014/main" id="{89708FCB-D4D8-2904-B622-D75DD99E8879}"/>
              </a:ext>
            </a:extLst>
          </p:cNvPr>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 relationship</a:t>
            </a:r>
          </a:p>
        </p:txBody>
      </p:sp>
      <p:sp>
        <p:nvSpPr>
          <p:cNvPr id="13" name="TextBox 12">
            <a:extLst>
              <a:ext uri="{FF2B5EF4-FFF2-40B4-BE49-F238E27FC236}">
                <a16:creationId xmlns:a16="http://schemas.microsoft.com/office/drawing/2014/main" id="{C693AD68-FCB7-FED8-F42F-AC86046917D6}"/>
              </a:ext>
            </a:extLst>
          </p:cNvPr>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linear model</a:t>
            </a:r>
          </a:p>
        </p:txBody>
      </p:sp>
      <p:sp>
        <p:nvSpPr>
          <p:cNvPr id="15" name="Arc 14">
            <a:extLst>
              <a:ext uri="{FF2B5EF4-FFF2-40B4-BE49-F238E27FC236}">
                <a16:creationId xmlns:a16="http://schemas.microsoft.com/office/drawing/2014/main" id="{F349C8AD-21D0-7D8B-2949-BA21719CC1E3}"/>
              </a:ext>
            </a:extLst>
          </p:cNvPr>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a:extLst>
              <a:ext uri="{FF2B5EF4-FFF2-40B4-BE49-F238E27FC236}">
                <a16:creationId xmlns:a16="http://schemas.microsoft.com/office/drawing/2014/main" id="{25073940-02B4-A7F3-5189-AFC86317FD1D}"/>
              </a:ext>
            </a:extLst>
          </p:cNvPr>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5" name="Picture 4" descr="Chart, scatter chart&#10;&#10;Description automatically generated">
            <a:extLst>
              <a:ext uri="{FF2B5EF4-FFF2-40B4-BE49-F238E27FC236}">
                <a16:creationId xmlns:a16="http://schemas.microsoft.com/office/drawing/2014/main" id="{76686076-7081-D7D0-BBF5-3BF82F509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158" y="1590714"/>
            <a:ext cx="5111506" cy="3913640"/>
          </a:xfrm>
          <a:prstGeom prst="rect">
            <a:avLst/>
          </a:prstGeom>
        </p:spPr>
      </p:pic>
      <p:sp>
        <p:nvSpPr>
          <p:cNvPr id="6" name="TextBox 5">
            <a:extLst>
              <a:ext uri="{FF2B5EF4-FFF2-40B4-BE49-F238E27FC236}">
                <a16:creationId xmlns:a16="http://schemas.microsoft.com/office/drawing/2014/main" id="{22915059-C27B-5A36-A43C-505C03C45F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6AF85AD2-31AB-AC38-DFDC-6D473231770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3" name="Picture 2">
            <a:extLst>
              <a:ext uri="{FF2B5EF4-FFF2-40B4-BE49-F238E27FC236}">
                <a16:creationId xmlns:a16="http://schemas.microsoft.com/office/drawing/2014/main" id="{DD5DA896-A5D6-B96B-A36A-7F6B1A84D9EC}"/>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4" name="Straight Connector 3">
            <a:extLst>
              <a:ext uri="{FF2B5EF4-FFF2-40B4-BE49-F238E27FC236}">
                <a16:creationId xmlns:a16="http://schemas.microsoft.com/office/drawing/2014/main" id="{A85ABDAC-F343-744F-449C-FF04CE27C74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49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0F5863F-0BA7-D0A8-6D8B-1AAE6FD31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5" y="1702897"/>
            <a:ext cx="5111506" cy="3913640"/>
          </a:xfrm>
          <a:prstGeom prst="rect">
            <a:avLst/>
          </a:prstGeom>
        </p:spPr>
      </p:pic>
      <p:pic>
        <p:nvPicPr>
          <p:cNvPr id="11" name="Picture 10"/>
          <p:cNvPicPr>
            <a:picLocks noChangeAspect="1"/>
          </p:cNvPicPr>
          <p:nvPr/>
        </p:nvPicPr>
        <p:blipFill>
          <a:blip r:embed="rId4"/>
          <a:stretch>
            <a:fillRect/>
          </a:stretch>
        </p:blipFill>
        <p:spPr>
          <a:xfrm>
            <a:off x="5471583" y="1867673"/>
            <a:ext cx="4191000" cy="685800"/>
          </a:xfrm>
          <a:prstGeom prst="rect">
            <a:avLst/>
          </a:prstGeom>
        </p:spPr>
      </p:pic>
      <p:sp>
        <p:nvSpPr>
          <p:cNvPr id="12" name="TextBox 11"/>
          <p:cNvSpPr txBox="1"/>
          <p:nvPr/>
        </p:nvSpPr>
        <p:spPr>
          <a:xfrm>
            <a:off x="6466840" y="2906236"/>
            <a:ext cx="4932680" cy="2308324"/>
          </a:xfrm>
          <a:prstGeom prst="rect">
            <a:avLst/>
          </a:prstGeom>
          <a:noFill/>
        </p:spPr>
        <p:txBody>
          <a:bodyPr wrap="square" rtlCol="0">
            <a:spAutoFit/>
          </a:bodyPr>
          <a:lstStyle/>
          <a:p>
            <a:r>
              <a:rPr lang="en-GB" i="1" dirty="0">
                <a:latin typeface="Calibri" panose="020F0502020204030204" pitchFamily="34" charset="0"/>
              </a:rPr>
              <a:t>a</a:t>
            </a:r>
            <a:r>
              <a:rPr lang="en-GB" dirty="0">
                <a:latin typeface="Calibri" panose="020F0502020204030204" pitchFamily="34" charset="0"/>
              </a:rPr>
              <a:t> and </a:t>
            </a:r>
            <a:r>
              <a:rPr lang="en-GB" i="1" dirty="0">
                <a:latin typeface="Calibri" panose="020F0502020204030204" pitchFamily="34" charset="0"/>
              </a:rPr>
              <a:t>b</a:t>
            </a:r>
            <a:r>
              <a:rPr lang="en-GB" dirty="0">
                <a:latin typeface="Calibri" panose="020F0502020204030204" pitchFamily="34" charset="0"/>
              </a:rPr>
              <a:t> are </a:t>
            </a:r>
            <a:r>
              <a:rPr lang="en-GB" b="1" dirty="0">
                <a:latin typeface="Calibri" panose="020F0502020204030204" pitchFamily="34" charset="0"/>
              </a:rPr>
              <a:t>model parameters</a:t>
            </a:r>
            <a:r>
              <a:rPr lang="en-GB" dirty="0">
                <a:latin typeface="Calibri" panose="020F0502020204030204" pitchFamily="34" charset="0"/>
              </a:rPr>
              <a:t> </a:t>
            </a:r>
          </a:p>
          <a:p>
            <a:endParaRPr lang="en-GB" dirty="0">
              <a:latin typeface="Calibri" panose="020F0502020204030204" pitchFamily="34" charset="0"/>
            </a:endParaRPr>
          </a:p>
          <a:p>
            <a:r>
              <a:rPr lang="en-GB" i="1" dirty="0">
                <a:latin typeface="Calibri" panose="020F0502020204030204" pitchFamily="34" charset="0"/>
              </a:rPr>
              <a:t>a</a:t>
            </a:r>
            <a:r>
              <a:rPr lang="en-GB" dirty="0">
                <a:latin typeface="Calibri" panose="020F0502020204030204" pitchFamily="34" charset="0"/>
              </a:rPr>
              <a:t> is the </a:t>
            </a:r>
            <a:r>
              <a:rPr lang="en-GB" b="1" dirty="0">
                <a:latin typeface="Calibri" panose="020F0502020204030204" pitchFamily="34" charset="0"/>
              </a:rPr>
              <a:t>slope</a:t>
            </a:r>
            <a:r>
              <a:rPr lang="en-GB" dirty="0">
                <a:latin typeface="Calibri" panose="020F0502020204030204" pitchFamily="34" charset="0"/>
              </a:rPr>
              <a:t> to the line (direction)</a:t>
            </a:r>
          </a:p>
          <a:p>
            <a:endParaRPr lang="en-GB" dirty="0">
              <a:latin typeface="Calibri" panose="020F0502020204030204" pitchFamily="34" charset="0"/>
            </a:endParaRPr>
          </a:p>
          <a:p>
            <a:r>
              <a:rPr lang="en-GB" i="1" dirty="0">
                <a:latin typeface="Calibri" panose="020F0502020204030204" pitchFamily="34" charset="0"/>
              </a:rPr>
              <a:t>b</a:t>
            </a:r>
            <a:r>
              <a:rPr lang="en-GB" dirty="0">
                <a:latin typeface="Calibri" panose="020F0502020204030204" pitchFamily="34" charset="0"/>
              </a:rPr>
              <a:t> is the </a:t>
            </a:r>
            <a:r>
              <a:rPr lang="en-GB" b="1" dirty="0">
                <a:latin typeface="Calibri" panose="020F0502020204030204" pitchFamily="34" charset="0"/>
              </a:rPr>
              <a:t>intercept</a:t>
            </a:r>
            <a:r>
              <a:rPr lang="en-GB" dirty="0">
                <a:latin typeface="Calibri" panose="020F0502020204030204" pitchFamily="34" charset="0"/>
              </a:rPr>
              <a:t> or bias (position)</a:t>
            </a:r>
          </a:p>
          <a:p>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2" name="TextBox 1">
            <a:extLst>
              <a:ext uri="{FF2B5EF4-FFF2-40B4-BE49-F238E27FC236}">
                <a16:creationId xmlns:a16="http://schemas.microsoft.com/office/drawing/2014/main" id="{1FF014C9-97C1-6488-7958-5ABF2919CC51}"/>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24517F1-4E21-C68C-4440-26F643160A5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6818BD2-7FB6-D7AD-1CD2-0FAE1413968F}"/>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8F9F5D05-2DA5-254F-2167-F27098CE3C3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750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A4D42-F58B-002B-CB5F-CB9B8CCDB8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288787E-675D-1F8B-B2FC-6AD59927DCF8}"/>
              </a:ext>
            </a:extLst>
          </p:cNvPr>
          <p:cNvSpPr txBox="1"/>
          <p:nvPr/>
        </p:nvSpPr>
        <p:spPr>
          <a:xfrm>
            <a:off x="241301" y="129804"/>
            <a:ext cx="11747500" cy="954107"/>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About the course</a:t>
            </a:r>
            <a:endParaRPr lang="en-GB" sz="2800" dirty="0">
              <a:ea typeface="Lato" panose="020B0604020202020204" pitchFamily="34" charset="0"/>
              <a:cs typeface="Helvetica" panose="020B0604020202020204" pitchFamily="34" charset="0"/>
            </a:endParaRPr>
          </a:p>
          <a:p>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4583D274-AA9B-3791-2480-686A5CDDEF9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148805AE-99F5-E320-0CAF-9AC6B8899AA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09AADAE3-4673-CF7C-6F4B-9FAFF5C0233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3Blue1Brown Series (TV Series 2016- ) — The Movie Database (TMDB)">
            <a:extLst>
              <a:ext uri="{FF2B5EF4-FFF2-40B4-BE49-F238E27FC236}">
                <a16:creationId xmlns:a16="http://schemas.microsoft.com/office/drawing/2014/main" id="{98990D19-3607-0768-AE0E-135AB425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136" y="1538467"/>
            <a:ext cx="2378285" cy="35739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9988AD-9B4D-DFCB-B091-457DB9EA2F63}"/>
              </a:ext>
            </a:extLst>
          </p:cNvPr>
          <p:cNvSpPr txBox="1"/>
          <p:nvPr/>
        </p:nvSpPr>
        <p:spPr>
          <a:xfrm>
            <a:off x="7188680" y="5186136"/>
            <a:ext cx="1938068" cy="369332"/>
          </a:xfrm>
          <a:prstGeom prst="rect">
            <a:avLst/>
          </a:prstGeom>
          <a:noFill/>
        </p:spPr>
        <p:txBody>
          <a:bodyPr wrap="square">
            <a:spAutoFit/>
          </a:bodyPr>
          <a:lstStyle/>
          <a:p>
            <a:r>
              <a:rPr lang="LID4096" dirty="0"/>
              <a:t>3blue1brown.com</a:t>
            </a:r>
          </a:p>
        </p:txBody>
      </p:sp>
      <p:sp>
        <p:nvSpPr>
          <p:cNvPr id="9" name="TextBox 8">
            <a:extLst>
              <a:ext uri="{FF2B5EF4-FFF2-40B4-BE49-F238E27FC236}">
                <a16:creationId xmlns:a16="http://schemas.microsoft.com/office/drawing/2014/main" id="{355878CA-7926-82F5-ADB0-03AF7AD18402}"/>
              </a:ext>
            </a:extLst>
          </p:cNvPr>
          <p:cNvSpPr txBox="1"/>
          <p:nvPr/>
        </p:nvSpPr>
        <p:spPr>
          <a:xfrm>
            <a:off x="621102" y="5192907"/>
            <a:ext cx="6096000" cy="369332"/>
          </a:xfrm>
          <a:prstGeom prst="rect">
            <a:avLst/>
          </a:prstGeom>
          <a:noFill/>
        </p:spPr>
        <p:txBody>
          <a:bodyPr wrap="square">
            <a:spAutoFit/>
          </a:bodyPr>
          <a:lstStyle/>
          <a:p>
            <a:r>
              <a:rPr lang="LID4096" dirty="0"/>
              <a:t>coursera.org/specializations/machine-learning-introduction</a:t>
            </a:r>
          </a:p>
        </p:txBody>
      </p:sp>
      <p:pic>
        <p:nvPicPr>
          <p:cNvPr id="1028" name="Picture 4" descr="Coursera Brand Guide | Coursera">
            <a:extLst>
              <a:ext uri="{FF2B5EF4-FFF2-40B4-BE49-F238E27FC236}">
                <a16:creationId xmlns:a16="http://schemas.microsoft.com/office/drawing/2014/main" id="{78C9D5EF-FB35-6EDC-7BCC-9B6560194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290" y="2011952"/>
            <a:ext cx="2715783" cy="257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635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03340" y="2271236"/>
            <a:ext cx="4932680" cy="3970318"/>
          </a:xfrm>
          <a:prstGeom prst="rect">
            <a:avLst/>
          </a:prstGeom>
          <a:noFill/>
        </p:spPr>
        <p:txBody>
          <a:bodyPr wrap="square" rtlCol="0">
            <a:spAutoFit/>
          </a:bodyPr>
          <a:lstStyle/>
          <a:p>
            <a:r>
              <a:rPr lang="en-GB" dirty="0">
                <a:latin typeface="Calibri" panose="020F0502020204030204" pitchFamily="34" charset="0"/>
              </a:rPr>
              <a:t>BMI(70kg, 1.8 meter) = 21.6</a:t>
            </a:r>
          </a:p>
          <a:p>
            <a:endParaRPr lang="en-GB" dirty="0">
              <a:latin typeface="Calibri" panose="020F0502020204030204" pitchFamily="34" charset="0"/>
            </a:endParaRPr>
          </a:p>
          <a:p>
            <a:r>
              <a:rPr lang="en-GB" dirty="0">
                <a:latin typeface="Calibri" panose="020F0502020204030204" pitchFamily="34" charset="0"/>
              </a:rPr>
              <a:t>scaled data!</a:t>
            </a:r>
          </a:p>
          <a:p>
            <a:endParaRPr lang="en-GB" dirty="0">
              <a:latin typeface="Calibri" panose="020F0502020204030204" pitchFamily="34" charset="0"/>
            </a:endParaRPr>
          </a:p>
          <a:p>
            <a:r>
              <a:rPr lang="en-GB" dirty="0">
                <a:latin typeface="Calibri" panose="020F0502020204030204" pitchFamily="34" charset="0"/>
              </a:rPr>
              <a:t>scaled BMI = -1.08</a:t>
            </a:r>
          </a:p>
          <a:p>
            <a:endParaRPr lang="en-GB" dirty="0">
              <a:latin typeface="Calibri" panose="020F0502020204030204" pitchFamily="34" charset="0"/>
            </a:endParaRPr>
          </a:p>
          <a:p>
            <a:r>
              <a:rPr lang="en-GB" dirty="0">
                <a:latin typeface="Calibri" panose="020F0502020204030204" pitchFamily="34" charset="0"/>
              </a:rPr>
              <a:t>predicted value = -0.34</a:t>
            </a:r>
          </a:p>
          <a:p>
            <a:endParaRPr lang="en-GB" dirty="0">
              <a:latin typeface="Calibri" panose="020F0502020204030204" pitchFamily="34" charset="0"/>
            </a:endParaRPr>
          </a:p>
          <a:p>
            <a:r>
              <a:rPr lang="en-GB" b="1" dirty="0">
                <a:latin typeface="Calibri" panose="020F0502020204030204" pitchFamily="34" charset="0"/>
              </a:rPr>
              <a:t>generalization</a:t>
            </a:r>
            <a:r>
              <a:rPr lang="en-GB" dirty="0">
                <a:latin typeface="Calibri" panose="020F0502020204030204" pitchFamily="34" charset="0"/>
              </a:rPr>
              <a:t>!!</a:t>
            </a:r>
          </a:p>
          <a:p>
            <a:pPr marL="285750" indent="-285750">
              <a:buFont typeface="Courier New" panose="02070309020205020404" pitchFamily="49" charset="0"/>
              <a:buChar char="o"/>
            </a:pPr>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3" name="TextBox 2">
            <a:extLst>
              <a:ext uri="{FF2B5EF4-FFF2-40B4-BE49-F238E27FC236}">
                <a16:creationId xmlns:a16="http://schemas.microsoft.com/office/drawing/2014/main" id="{14EC6E6B-FED1-32ED-DE31-BB1034F2049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prediction</a:t>
            </a:r>
            <a:endParaRPr lang="en-GB" sz="2800" dirty="0">
              <a:ea typeface="Lato" panose="020B0604020202020204" pitchFamily="34" charset="0"/>
              <a:cs typeface="Helvetica"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7A7FEB31-87B7-A9D5-A987-E2E5A8E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35" y="1706425"/>
            <a:ext cx="5111506" cy="3913640"/>
          </a:xfrm>
          <a:prstGeom prst="rect">
            <a:avLst/>
          </a:prstGeom>
        </p:spPr>
      </p:pic>
      <p:cxnSp>
        <p:nvCxnSpPr>
          <p:cNvPr id="9" name="Straight Connector 8">
            <a:extLst>
              <a:ext uri="{FF2B5EF4-FFF2-40B4-BE49-F238E27FC236}">
                <a16:creationId xmlns:a16="http://schemas.microsoft.com/office/drawing/2014/main" id="{A6CBF0A3-501E-5804-C67D-B5348911E32A}"/>
              </a:ext>
            </a:extLst>
          </p:cNvPr>
          <p:cNvCxnSpPr/>
          <p:nvPr/>
        </p:nvCxnSpPr>
        <p:spPr>
          <a:xfrm>
            <a:off x="1924756" y="4075289"/>
            <a:ext cx="0" cy="1100667"/>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41FB28-8666-E42A-E83A-F7AC66E472EB}"/>
              </a:ext>
            </a:extLst>
          </p:cNvPr>
          <p:cNvCxnSpPr>
            <a:cxnSpLocks/>
          </p:cNvCxnSpPr>
          <p:nvPr/>
        </p:nvCxnSpPr>
        <p:spPr>
          <a:xfrm flipH="1">
            <a:off x="1095023" y="4052712"/>
            <a:ext cx="73942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0B0A4BF-AF7C-2AEC-42F0-5753F0BA363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5E2B4272-0523-6691-35BE-ADA86E91DD1F}"/>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B57F780B-110C-7D91-42E6-CEAC23A197E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041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175861" y="2130975"/>
            <a:ext cx="4932680" cy="2031325"/>
          </a:xfrm>
          <a:prstGeom prst="rect">
            <a:avLst/>
          </a:prstGeom>
          <a:noFill/>
        </p:spPr>
        <p:txBody>
          <a:bodyPr wrap="square" rtlCol="0">
            <a:spAutoFit/>
          </a:bodyPr>
          <a:lstStyle/>
          <a:p>
            <a:r>
              <a:rPr lang="en-GB" dirty="0">
                <a:latin typeface="Calibri" panose="020F0502020204030204" pitchFamily="34" charset="0"/>
              </a:rPr>
              <a:t>What values for </a:t>
            </a:r>
            <a:r>
              <a:rPr lang="en-GB" i="1" dirty="0">
                <a:latin typeface="Calibri" panose="020F0502020204030204" pitchFamily="34" charset="0"/>
              </a:rPr>
              <a:t>a</a:t>
            </a:r>
            <a:r>
              <a:rPr lang="en-GB" dirty="0">
                <a:latin typeface="Calibri" panose="020F0502020204030204" pitchFamily="34" charset="0"/>
              </a:rPr>
              <a:t> and </a:t>
            </a:r>
            <a:r>
              <a:rPr lang="en-GB" i="1" dirty="0">
                <a:latin typeface="Calibri" panose="020F0502020204030204" pitchFamily="34" charset="0"/>
              </a:rPr>
              <a:t>b</a:t>
            </a:r>
            <a:r>
              <a:rPr lang="en-GB" dirty="0">
                <a:latin typeface="Calibri" panose="020F0502020204030204" pitchFamily="34" charset="0"/>
              </a:rPr>
              <a:t> fit the data best?</a:t>
            </a:r>
          </a:p>
          <a:p>
            <a:endParaRPr lang="en-GB" dirty="0">
              <a:latin typeface="Calibri" panose="020F0502020204030204" pitchFamily="34" charset="0"/>
            </a:endParaRPr>
          </a:p>
          <a:p>
            <a:r>
              <a:rPr lang="en-GB" dirty="0">
                <a:latin typeface="Calibri" panose="020F0502020204030204" pitchFamily="34" charset="0"/>
              </a:rPr>
              <a:t>How can we evaluate them?</a:t>
            </a:r>
          </a:p>
          <a:p>
            <a:endParaRPr lang="en-GB" dirty="0">
              <a:latin typeface="Calibri" panose="020F0502020204030204" pitchFamily="34" charset="0"/>
            </a:endParaRPr>
          </a:p>
          <a:p>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38E604C2-50F7-B7FA-EF8D-38C8F2D76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5" y="1702897"/>
            <a:ext cx="5111506" cy="3913640"/>
          </a:xfrm>
          <a:prstGeom prst="rect">
            <a:avLst/>
          </a:prstGeom>
        </p:spPr>
      </p:pic>
      <p:sp>
        <p:nvSpPr>
          <p:cNvPr id="4" name="TextBox 3">
            <a:extLst>
              <a:ext uri="{FF2B5EF4-FFF2-40B4-BE49-F238E27FC236}">
                <a16:creationId xmlns:a16="http://schemas.microsoft.com/office/drawing/2014/main" id="{56C1FFBB-740A-1AFF-2AF2-0432F041C87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fitting</a:t>
            </a:r>
            <a:endParaRPr lang="en-GB" sz="2800" dirty="0">
              <a:ea typeface="Lato" panose="020B0604020202020204" pitchFamily="34" charset="0"/>
              <a:cs typeface="Helvetica" panose="020B0604020202020204" pitchFamily="34" charset="0"/>
            </a:endParaRPr>
          </a:p>
        </p:txBody>
      </p:sp>
      <p:cxnSp>
        <p:nvCxnSpPr>
          <p:cNvPr id="6" name="Straight Connector 5">
            <a:extLst>
              <a:ext uri="{FF2B5EF4-FFF2-40B4-BE49-F238E27FC236}">
                <a16:creationId xmlns:a16="http://schemas.microsoft.com/office/drawing/2014/main" id="{5C4FCCD0-6D5C-2778-DF99-9128E16CAE3B}"/>
              </a:ext>
            </a:extLst>
          </p:cNvPr>
          <p:cNvCxnSpPr/>
          <p:nvPr/>
        </p:nvCxnSpPr>
        <p:spPr>
          <a:xfrm flipV="1">
            <a:off x="1382889" y="1890889"/>
            <a:ext cx="3651955" cy="2906889"/>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 name="Straight Connector 6">
            <a:extLst>
              <a:ext uri="{FF2B5EF4-FFF2-40B4-BE49-F238E27FC236}">
                <a16:creationId xmlns:a16="http://schemas.microsoft.com/office/drawing/2014/main" id="{37274ECE-6826-CD7C-6A24-AC9CF9B59F2C}"/>
              </a:ext>
            </a:extLst>
          </p:cNvPr>
          <p:cNvCxnSpPr>
            <a:cxnSpLocks/>
          </p:cNvCxnSpPr>
          <p:nvPr/>
        </p:nvCxnSpPr>
        <p:spPr>
          <a:xfrm flipV="1">
            <a:off x="1315156" y="2607733"/>
            <a:ext cx="3922888" cy="1422400"/>
          </a:xfrm>
          <a:prstGeom prst="line">
            <a:avLst/>
          </a:prstGeom>
          <a:ln w="38100">
            <a:solidFill>
              <a:srgbClr val="FF0000"/>
            </a:solidFill>
          </a:ln>
        </p:spPr>
        <p:style>
          <a:lnRef idx="3">
            <a:schemeClr val="accent4"/>
          </a:lnRef>
          <a:fillRef idx="0">
            <a:schemeClr val="accent4"/>
          </a:fillRef>
          <a:effectRef idx="2">
            <a:schemeClr val="accent4"/>
          </a:effectRef>
          <a:fontRef idx="minor">
            <a:schemeClr val="tx1"/>
          </a:fontRef>
        </p:style>
      </p:cxnSp>
      <p:sp>
        <p:nvSpPr>
          <p:cNvPr id="2" name="TextBox 1">
            <a:extLst>
              <a:ext uri="{FF2B5EF4-FFF2-40B4-BE49-F238E27FC236}">
                <a16:creationId xmlns:a16="http://schemas.microsoft.com/office/drawing/2014/main" id="{D7F4B32B-6C90-95BD-D333-E1F34B2E50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DE9718E8-8F9C-BEA2-BD62-6D8F86B0E61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ECE8BDB3-CBD4-8830-827B-B1C0F1D8519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372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600851" y="5763492"/>
            <a:ext cx="1247775" cy="447675"/>
          </a:xfrm>
          <a:prstGeom prst="rect">
            <a:avLst/>
          </a:prstGeom>
        </p:spPr>
      </p:pic>
      <p:pic>
        <p:nvPicPr>
          <p:cNvPr id="14" name="Picture 13"/>
          <p:cNvPicPr>
            <a:picLocks noChangeAspect="1"/>
          </p:cNvPicPr>
          <p:nvPr/>
        </p:nvPicPr>
        <p:blipFill>
          <a:blip r:embed="rId4"/>
          <a:stretch>
            <a:fillRect/>
          </a:stretch>
        </p:blipFill>
        <p:spPr>
          <a:xfrm>
            <a:off x="3734188" y="5645464"/>
            <a:ext cx="2181225" cy="876300"/>
          </a:xfrm>
          <a:prstGeom prst="rect">
            <a:avLst/>
          </a:prstGeom>
        </p:spPr>
      </p:pic>
      <p:pic>
        <p:nvPicPr>
          <p:cNvPr id="2" name="Picture 1"/>
          <p:cNvPicPr>
            <a:picLocks noChangeAspect="1"/>
          </p:cNvPicPr>
          <p:nvPr/>
        </p:nvPicPr>
        <p:blipFill>
          <a:blip r:embed="rId5"/>
          <a:stretch>
            <a:fillRect/>
          </a:stretch>
        </p:blipFill>
        <p:spPr>
          <a:xfrm>
            <a:off x="1082394" y="852482"/>
            <a:ext cx="3220010" cy="826211"/>
          </a:xfrm>
          <a:prstGeom prst="rect">
            <a:avLst/>
          </a:prstGeom>
        </p:spPr>
      </p:pic>
      <p:pic>
        <p:nvPicPr>
          <p:cNvPr id="5" name="Picture 4"/>
          <p:cNvPicPr>
            <a:picLocks noChangeAspect="1"/>
          </p:cNvPicPr>
          <p:nvPr/>
        </p:nvPicPr>
        <p:blipFill>
          <a:blip r:embed="rId6"/>
          <a:stretch>
            <a:fillRect/>
          </a:stretch>
        </p:blipFill>
        <p:spPr>
          <a:xfrm>
            <a:off x="6940715" y="887604"/>
            <a:ext cx="2558886" cy="843186"/>
          </a:xfrm>
          <a:prstGeom prst="rect">
            <a:avLst/>
          </a:prstGeom>
        </p:spPr>
      </p:pic>
      <p:sp>
        <p:nvSpPr>
          <p:cNvPr id="6" name="TextBox 5">
            <a:extLst>
              <a:ext uri="{FF2B5EF4-FFF2-40B4-BE49-F238E27FC236}">
                <a16:creationId xmlns:a16="http://schemas.microsoft.com/office/drawing/2014/main" id="{B7A5C175-1C73-D790-B022-5DF73A503328}"/>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fitting</a:t>
            </a:r>
            <a:endParaRPr lang="en-GB" sz="2800" dirty="0">
              <a:ea typeface="Lato" panose="020B0604020202020204" pitchFamily="34" charset="0"/>
              <a:cs typeface="Helvetica" panose="020B0604020202020204" pitchFamily="34" charset="0"/>
            </a:endParaRPr>
          </a:p>
        </p:txBody>
      </p:sp>
      <p:pic>
        <p:nvPicPr>
          <p:cNvPr id="8" name="Picture 7" descr="Chart&#10;&#10;Description automatically generated">
            <a:extLst>
              <a:ext uri="{FF2B5EF4-FFF2-40B4-BE49-F238E27FC236}">
                <a16:creationId xmlns:a16="http://schemas.microsoft.com/office/drawing/2014/main" id="{22FFD3B0-B795-870F-3B29-5C198CAF3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56" y="1731824"/>
            <a:ext cx="5111506" cy="3913640"/>
          </a:xfrm>
          <a:prstGeom prst="rect">
            <a:avLst/>
          </a:prstGeom>
        </p:spPr>
      </p:pic>
      <p:pic>
        <p:nvPicPr>
          <p:cNvPr id="10" name="Picture 9" descr="Chart&#10;&#10;Description automatically generated">
            <a:extLst>
              <a:ext uri="{FF2B5EF4-FFF2-40B4-BE49-F238E27FC236}">
                <a16:creationId xmlns:a16="http://schemas.microsoft.com/office/drawing/2014/main" id="{7D55235E-35D2-8C2F-D733-F290291156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9952" y="1731824"/>
            <a:ext cx="5111506" cy="3913640"/>
          </a:xfrm>
          <a:prstGeom prst="rect">
            <a:avLst/>
          </a:prstGeom>
        </p:spPr>
      </p:pic>
      <p:sp>
        <p:nvSpPr>
          <p:cNvPr id="3" name="TextBox 2">
            <a:extLst>
              <a:ext uri="{FF2B5EF4-FFF2-40B4-BE49-F238E27FC236}">
                <a16:creationId xmlns:a16="http://schemas.microsoft.com/office/drawing/2014/main" id="{ED8BBA53-EC60-79CB-F320-097F7E69CE6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E73E3E7-8D44-C7E1-3821-746AB1267B42}"/>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5F0859F3-1923-CB81-54C8-5DAC87DAB83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715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4923782E-8DF5-F0F1-D946-F9A753A22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665" y="1411744"/>
            <a:ext cx="5111506" cy="3913640"/>
          </a:xfrm>
          <a:prstGeom prst="rect">
            <a:avLst/>
          </a:prstGeom>
        </p:spPr>
      </p:pic>
      <p:sp>
        <p:nvSpPr>
          <p:cNvPr id="2" name="TextBox 1"/>
          <p:cNvSpPr txBox="1"/>
          <p:nvPr/>
        </p:nvSpPr>
        <p:spPr>
          <a:xfrm>
            <a:off x="3111776" y="1691383"/>
            <a:ext cx="1291871" cy="461665"/>
          </a:xfrm>
          <a:prstGeom prst="rect">
            <a:avLst/>
          </a:prstGeom>
          <a:noFill/>
        </p:spPr>
        <p:txBody>
          <a:bodyPr wrap="square" rtlCol="0">
            <a:spAutoFit/>
          </a:bodyPr>
          <a:lstStyle/>
          <a:p>
            <a:r>
              <a:rPr lang="nl-NL" sz="2400" dirty="0"/>
              <a:t>Dataset</a:t>
            </a:r>
          </a:p>
        </p:txBody>
      </p:sp>
      <p:sp>
        <p:nvSpPr>
          <p:cNvPr id="4" name="TextBox 3"/>
          <p:cNvSpPr txBox="1"/>
          <p:nvPr/>
        </p:nvSpPr>
        <p:spPr>
          <a:xfrm>
            <a:off x="2455758" y="2881311"/>
            <a:ext cx="2654708" cy="461665"/>
          </a:xfrm>
          <a:prstGeom prst="rect">
            <a:avLst/>
          </a:prstGeom>
          <a:noFill/>
        </p:spPr>
        <p:txBody>
          <a:bodyPr wrap="square" rtlCol="0">
            <a:spAutoFit/>
          </a:bodyPr>
          <a:lstStyle/>
          <a:p>
            <a:r>
              <a:rPr lang="nl-NL" sz="2400" dirty="0"/>
              <a:t>Learning Algorithm</a:t>
            </a:r>
          </a:p>
        </p:txBody>
      </p:sp>
      <p:pic>
        <p:nvPicPr>
          <p:cNvPr id="7" name="Picture 6"/>
          <p:cNvPicPr>
            <a:picLocks noChangeAspect="1"/>
          </p:cNvPicPr>
          <p:nvPr/>
        </p:nvPicPr>
        <p:blipFill>
          <a:blip r:embed="rId4"/>
          <a:stretch>
            <a:fillRect/>
          </a:stretch>
        </p:blipFill>
        <p:spPr>
          <a:xfrm>
            <a:off x="3240187" y="4066095"/>
            <a:ext cx="1085850" cy="619125"/>
          </a:xfrm>
          <a:prstGeom prst="rect">
            <a:avLst/>
          </a:prstGeom>
        </p:spPr>
      </p:pic>
      <p:pic>
        <p:nvPicPr>
          <p:cNvPr id="8" name="Picture 7"/>
          <p:cNvPicPr>
            <a:picLocks noChangeAspect="1"/>
          </p:cNvPicPr>
          <p:nvPr/>
        </p:nvPicPr>
        <p:blipFill>
          <a:blip r:embed="rId5"/>
          <a:stretch>
            <a:fillRect/>
          </a:stretch>
        </p:blipFill>
        <p:spPr>
          <a:xfrm>
            <a:off x="1798991" y="4199446"/>
            <a:ext cx="428625" cy="352425"/>
          </a:xfrm>
          <a:prstGeom prst="rect">
            <a:avLst/>
          </a:prstGeom>
        </p:spPr>
      </p:pic>
      <p:pic>
        <p:nvPicPr>
          <p:cNvPr id="9" name="Picture 8"/>
          <p:cNvPicPr>
            <a:picLocks noChangeAspect="1"/>
          </p:cNvPicPr>
          <p:nvPr/>
        </p:nvPicPr>
        <p:blipFill>
          <a:blip r:embed="rId6"/>
          <a:stretch>
            <a:fillRect/>
          </a:stretch>
        </p:blipFill>
        <p:spPr>
          <a:xfrm>
            <a:off x="5366569" y="4209278"/>
            <a:ext cx="333375" cy="390525"/>
          </a:xfrm>
          <a:prstGeom prst="rect">
            <a:avLst/>
          </a:prstGeom>
        </p:spPr>
      </p:pic>
      <p:sp>
        <p:nvSpPr>
          <p:cNvPr id="10" name="Rounded Rectangle 9"/>
          <p:cNvSpPr/>
          <p:nvPr/>
        </p:nvSpPr>
        <p:spPr>
          <a:xfrm>
            <a:off x="2201758" y="1543785"/>
            <a:ext cx="3111908"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ounded Rectangle 10"/>
          <p:cNvSpPr/>
          <p:nvPr/>
        </p:nvSpPr>
        <p:spPr>
          <a:xfrm>
            <a:off x="2227158" y="2728571"/>
            <a:ext cx="3111908"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ounded Rectangle 11"/>
          <p:cNvSpPr/>
          <p:nvPr/>
        </p:nvSpPr>
        <p:spPr>
          <a:xfrm>
            <a:off x="2888376" y="3992085"/>
            <a:ext cx="1789472" cy="7671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ight Arrow 12"/>
          <p:cNvSpPr/>
          <p:nvPr/>
        </p:nvSpPr>
        <p:spPr>
          <a:xfrm rot="5400000">
            <a:off x="3571718" y="2369696"/>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ight Arrow 13"/>
          <p:cNvSpPr/>
          <p:nvPr/>
        </p:nvSpPr>
        <p:spPr>
          <a:xfrm rot="5400000">
            <a:off x="3534926" y="3596416"/>
            <a:ext cx="496371"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ight Arrow 14"/>
          <p:cNvSpPr/>
          <p:nvPr/>
        </p:nvSpPr>
        <p:spPr>
          <a:xfrm>
            <a:off x="2455758" y="4256903"/>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ight Arrow 16"/>
          <p:cNvSpPr/>
          <p:nvPr/>
        </p:nvSpPr>
        <p:spPr>
          <a:xfrm>
            <a:off x="4687678" y="4256903"/>
            <a:ext cx="422788" cy="2949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18"/>
          <p:cNvPicPr>
            <a:picLocks noChangeAspect="1"/>
          </p:cNvPicPr>
          <p:nvPr/>
        </p:nvPicPr>
        <p:blipFill>
          <a:blip r:embed="rId7"/>
          <a:stretch>
            <a:fillRect/>
          </a:stretch>
        </p:blipFill>
        <p:spPr>
          <a:xfrm>
            <a:off x="9175566" y="1411744"/>
            <a:ext cx="2543175" cy="504825"/>
          </a:xfrm>
          <a:prstGeom prst="rect">
            <a:avLst/>
          </a:prstGeom>
        </p:spPr>
      </p:pic>
      <p:sp>
        <p:nvSpPr>
          <p:cNvPr id="21" name="TextBox 20"/>
          <p:cNvSpPr txBox="1"/>
          <p:nvPr/>
        </p:nvSpPr>
        <p:spPr>
          <a:xfrm>
            <a:off x="241301" y="2799752"/>
            <a:ext cx="2035278" cy="523220"/>
          </a:xfrm>
          <a:prstGeom prst="rect">
            <a:avLst/>
          </a:prstGeom>
          <a:noFill/>
        </p:spPr>
        <p:txBody>
          <a:bodyPr wrap="square" rtlCol="0">
            <a:spAutoFit/>
          </a:bodyPr>
          <a:lstStyle/>
          <a:p>
            <a:r>
              <a:rPr lang="nl-NL" sz="2800" dirty="0">
                <a:latin typeface="Freestyle Script" panose="030804020302050B0404" pitchFamily="66" charset="0"/>
              </a:rPr>
              <a:t>linear regression</a:t>
            </a:r>
          </a:p>
        </p:txBody>
      </p:sp>
      <p:sp>
        <p:nvSpPr>
          <p:cNvPr id="22" name="Arc 21"/>
          <p:cNvSpPr/>
          <p:nvPr/>
        </p:nvSpPr>
        <p:spPr>
          <a:xfrm rot="7582954">
            <a:off x="1710190" y="2814705"/>
            <a:ext cx="399694" cy="493313"/>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5" name="Picture 4"/>
          <p:cNvPicPr>
            <a:picLocks noChangeAspect="1"/>
          </p:cNvPicPr>
          <p:nvPr/>
        </p:nvPicPr>
        <p:blipFill>
          <a:blip r:embed="rId8"/>
          <a:stretch>
            <a:fillRect/>
          </a:stretch>
        </p:blipFill>
        <p:spPr>
          <a:xfrm>
            <a:off x="524731" y="5010758"/>
            <a:ext cx="6459472" cy="785453"/>
          </a:xfrm>
          <a:prstGeom prst="rect">
            <a:avLst/>
          </a:prstGeom>
        </p:spPr>
      </p:pic>
      <p:sp>
        <p:nvSpPr>
          <p:cNvPr id="6" name="TextBox 5">
            <a:extLst>
              <a:ext uri="{FF2B5EF4-FFF2-40B4-BE49-F238E27FC236}">
                <a16:creationId xmlns:a16="http://schemas.microsoft.com/office/drawing/2014/main" id="{A0EAD717-6FA4-D6B8-7E6B-455915C5DD1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formalized</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FA6F6D5-025B-3FAE-87EA-7A106526FE3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8" name="Picture 17">
            <a:extLst>
              <a:ext uri="{FF2B5EF4-FFF2-40B4-BE49-F238E27FC236}">
                <a16:creationId xmlns:a16="http://schemas.microsoft.com/office/drawing/2014/main" id="{4D74AB34-4236-D5F9-5A20-3BB6D344C8E4}"/>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20" name="Straight Connector 19">
            <a:extLst>
              <a:ext uri="{FF2B5EF4-FFF2-40B4-BE49-F238E27FC236}">
                <a16:creationId xmlns:a16="http://schemas.microsoft.com/office/drawing/2014/main" id="{38C64B60-BB61-20E1-3E55-699E841B5FB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213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97502" y="998371"/>
            <a:ext cx="7997731" cy="5137229"/>
          </a:xfrm>
          <a:prstGeom prst="rect">
            <a:avLst/>
          </a:prstGeom>
        </p:spPr>
      </p:pic>
      <p:pic>
        <p:nvPicPr>
          <p:cNvPr id="13" name="Picture 12"/>
          <p:cNvPicPr>
            <a:picLocks noChangeAspect="1"/>
          </p:cNvPicPr>
          <p:nvPr/>
        </p:nvPicPr>
        <p:blipFill>
          <a:blip r:embed="rId4"/>
          <a:stretch>
            <a:fillRect/>
          </a:stretch>
        </p:blipFill>
        <p:spPr>
          <a:xfrm>
            <a:off x="530039" y="2895474"/>
            <a:ext cx="2705100" cy="1343025"/>
          </a:xfrm>
          <a:prstGeom prst="rect">
            <a:avLst/>
          </a:prstGeom>
        </p:spPr>
      </p:pic>
      <p:sp>
        <p:nvSpPr>
          <p:cNvPr id="2" name="TextBox 1">
            <a:extLst>
              <a:ext uri="{FF2B5EF4-FFF2-40B4-BE49-F238E27FC236}">
                <a16:creationId xmlns:a16="http://schemas.microsoft.com/office/drawing/2014/main" id="{DE0FDBD2-BD30-6C61-DC0E-42FC0F4CADF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A6905234-C0EF-A413-4948-185CF5EAEEC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BA67B5E-CD28-3517-32BD-A230ADFF2AB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0FA2B36A-D051-4163-CB74-AB0413EA9CE3}"/>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514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886201" y="5273279"/>
            <a:ext cx="4457700" cy="762000"/>
          </a:xfrm>
          <a:prstGeom prst="rect">
            <a:avLst/>
          </a:prstGeom>
        </p:spPr>
      </p:pic>
      <p:pic>
        <p:nvPicPr>
          <p:cNvPr id="12" name="Picture 11"/>
          <p:cNvPicPr>
            <a:picLocks noChangeAspect="1"/>
          </p:cNvPicPr>
          <p:nvPr/>
        </p:nvPicPr>
        <p:blipFill>
          <a:blip r:embed="rId4"/>
          <a:stretch>
            <a:fillRect/>
          </a:stretch>
        </p:blipFill>
        <p:spPr>
          <a:xfrm>
            <a:off x="360949" y="1249052"/>
            <a:ext cx="5805632" cy="3729165"/>
          </a:xfrm>
          <a:prstGeom prst="rect">
            <a:avLst/>
          </a:prstGeom>
        </p:spPr>
      </p:pic>
      <p:pic>
        <p:nvPicPr>
          <p:cNvPr id="3" name="Picture 2"/>
          <p:cNvPicPr>
            <a:picLocks noChangeAspect="1"/>
          </p:cNvPicPr>
          <p:nvPr/>
        </p:nvPicPr>
        <p:blipFill>
          <a:blip r:embed="rId5"/>
          <a:stretch>
            <a:fillRect/>
          </a:stretch>
        </p:blipFill>
        <p:spPr>
          <a:xfrm>
            <a:off x="7399424" y="1249052"/>
            <a:ext cx="3710833" cy="3639165"/>
          </a:xfrm>
          <a:prstGeom prst="rect">
            <a:avLst/>
          </a:prstGeom>
        </p:spPr>
      </p:pic>
      <p:pic>
        <p:nvPicPr>
          <p:cNvPr id="6" name="Picture 5"/>
          <p:cNvPicPr>
            <a:picLocks noChangeAspect="1"/>
          </p:cNvPicPr>
          <p:nvPr/>
        </p:nvPicPr>
        <p:blipFill>
          <a:blip r:embed="rId6"/>
          <a:stretch>
            <a:fillRect/>
          </a:stretch>
        </p:blipFill>
        <p:spPr>
          <a:xfrm>
            <a:off x="9195080" y="4670297"/>
            <a:ext cx="347194" cy="435839"/>
          </a:xfrm>
          <a:prstGeom prst="rect">
            <a:avLst/>
          </a:prstGeom>
        </p:spPr>
      </p:pic>
      <p:pic>
        <p:nvPicPr>
          <p:cNvPr id="9" name="Picture 8"/>
          <p:cNvPicPr>
            <a:picLocks noChangeAspect="1"/>
          </p:cNvPicPr>
          <p:nvPr/>
        </p:nvPicPr>
        <p:blipFill>
          <a:blip r:embed="rId7"/>
          <a:stretch>
            <a:fillRect/>
          </a:stretch>
        </p:blipFill>
        <p:spPr>
          <a:xfrm>
            <a:off x="6523916" y="2670288"/>
            <a:ext cx="1156914" cy="494159"/>
          </a:xfrm>
          <a:prstGeom prst="rect">
            <a:avLst/>
          </a:prstGeom>
        </p:spPr>
      </p:pic>
      <p:cxnSp>
        <p:nvCxnSpPr>
          <p:cNvPr id="17" name="Straight Connector 16"/>
          <p:cNvCxnSpPr/>
          <p:nvPr/>
        </p:nvCxnSpPr>
        <p:spPr>
          <a:xfrm>
            <a:off x="7799294" y="3848847"/>
            <a:ext cx="152997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flipH="1">
            <a:off x="9329271" y="3848847"/>
            <a:ext cx="5976" cy="681318"/>
          </a:xfrm>
          <a:prstGeom prst="line">
            <a:avLst/>
          </a:prstGeom>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6861AB5E-DEF8-C899-9A52-FD16FE93A9A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5CD0D482-0004-CBFE-97E8-F26004C8A54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55558185-ABDD-C074-72C5-2BEAE6D6EAA2}"/>
              </a:ext>
            </a:extLst>
          </p:cNvPr>
          <p:cNvPicPr>
            <a:picLocks noChangeAspect="1"/>
          </p:cNvPicPr>
          <p:nvPr/>
        </p:nvPicPr>
        <p:blipFill>
          <a:blip r:embed="rId8"/>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8317AC9-30AE-261E-7614-D3BF314D62B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889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3098" y="1632136"/>
            <a:ext cx="10195859" cy="3477875"/>
          </a:xfrm>
          <a:prstGeom prst="rect">
            <a:avLst/>
          </a:prstGeom>
          <a:noFill/>
        </p:spPr>
        <p:txBody>
          <a:bodyPr wrap="square" rtlCol="0">
            <a:spAutoFit/>
          </a:bodyPr>
          <a:lstStyle/>
          <a:p>
            <a:r>
              <a:rPr lang="en-GB" sz="2000" dirty="0">
                <a:latin typeface="Calibri" panose="020F0502020204030204" pitchFamily="34" charset="0"/>
              </a:rPr>
              <a:t>Fit a linear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the data set such that the cost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is minimal.</a:t>
            </a:r>
          </a:p>
        </p:txBody>
      </p:sp>
      <p:pic>
        <p:nvPicPr>
          <p:cNvPr id="2" name="Picture 1"/>
          <p:cNvPicPr>
            <a:picLocks noChangeAspect="1"/>
          </p:cNvPicPr>
          <p:nvPr/>
        </p:nvPicPr>
        <p:blipFill>
          <a:blip r:embed="rId3"/>
          <a:stretch>
            <a:fillRect/>
          </a:stretch>
        </p:blipFill>
        <p:spPr>
          <a:xfrm>
            <a:off x="3134566" y="2150399"/>
            <a:ext cx="6391275" cy="781050"/>
          </a:xfrm>
          <a:prstGeom prst="rect">
            <a:avLst/>
          </a:prstGeom>
        </p:spPr>
      </p:pic>
      <p:pic>
        <p:nvPicPr>
          <p:cNvPr id="4" name="Picture 3"/>
          <p:cNvPicPr>
            <a:picLocks noChangeAspect="1"/>
          </p:cNvPicPr>
          <p:nvPr/>
        </p:nvPicPr>
        <p:blipFill>
          <a:blip r:embed="rId4"/>
          <a:stretch>
            <a:fillRect/>
          </a:stretch>
        </p:blipFill>
        <p:spPr>
          <a:xfrm>
            <a:off x="4225178" y="3715470"/>
            <a:ext cx="4210050" cy="1028700"/>
          </a:xfrm>
          <a:prstGeom prst="rect">
            <a:avLst/>
          </a:prstGeom>
        </p:spPr>
      </p:pic>
      <p:sp>
        <p:nvSpPr>
          <p:cNvPr id="3" name="TextBox 2">
            <a:extLst>
              <a:ext uri="{FF2B5EF4-FFF2-40B4-BE49-F238E27FC236}">
                <a16:creationId xmlns:a16="http://schemas.microsoft.com/office/drawing/2014/main" id="{6B29CFE7-6F4D-1049-ED8A-C2C91C19BC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20A982-B50D-0CD3-6AC9-59762284978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FFEB94B8-7C8B-FD62-FFAA-860BF0EE0515}"/>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40DDFC14-FD55-62C2-420E-C33A5769BCE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878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7AB6-E9BA-9A17-358C-4FFB8257CE9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635D2DD-5D3F-4F93-1675-0BB3E2521CD6}"/>
              </a:ext>
            </a:extLst>
          </p:cNvPr>
          <p:cNvSpPr txBox="1"/>
          <p:nvPr/>
        </p:nvSpPr>
        <p:spPr>
          <a:xfrm>
            <a:off x="340912" y="1195841"/>
            <a:ext cx="10195859" cy="1631216"/>
          </a:xfrm>
          <a:prstGeom prst="rect">
            <a:avLst/>
          </a:prstGeom>
          <a:noFill/>
        </p:spPr>
        <p:txBody>
          <a:bodyPr wrap="square" rtlCol="0">
            <a:spAutoFit/>
          </a:bodyPr>
          <a:lstStyle/>
          <a:p>
            <a:r>
              <a:rPr lang="en-GB" sz="2000" dirty="0">
                <a:latin typeface="Calibri" panose="020F0502020204030204" pitchFamily="34" charset="0"/>
              </a:rPr>
              <a:t>Gradient Descent is an optimization algorithm used to minimize a loss function by </a:t>
            </a:r>
            <a:r>
              <a:rPr lang="en-GB" sz="2000" b="1" dirty="0">
                <a:latin typeface="Calibri" panose="020F0502020204030204" pitchFamily="34" charset="0"/>
              </a:rPr>
              <a:t>iteratively</a:t>
            </a:r>
            <a:r>
              <a:rPr lang="en-GB" sz="2000" dirty="0">
                <a:latin typeface="Calibri" panose="020F0502020204030204" pitchFamily="34" charset="0"/>
              </a:rPr>
              <a:t> updating model parameters in the direction of the steepest descent (</a:t>
            </a:r>
            <a:r>
              <a:rPr lang="en-GB" sz="2000" b="1" dirty="0">
                <a:latin typeface="Calibri" panose="020F0502020204030204" pitchFamily="34" charset="0"/>
              </a:rPr>
              <a:t>negative gradient</a:t>
            </a:r>
            <a:r>
              <a:rPr lang="en-GB" sz="2000" dirty="0">
                <a:latin typeface="Calibri" panose="020F0502020204030204" pitchFamily="34" charset="0"/>
              </a:rPr>
              <a:t>).</a:t>
            </a:r>
          </a:p>
          <a:p>
            <a:endParaRPr lang="en-GB" sz="2000" dirty="0">
              <a:latin typeface="Calibri" panose="020F0502020204030204" pitchFamily="34" charset="0"/>
            </a:endParaRPr>
          </a:p>
          <a:p>
            <a:r>
              <a:rPr lang="en-GB" sz="2000" dirty="0">
                <a:latin typeface="Calibri" panose="020F0502020204030204" pitchFamily="34" charset="0"/>
              </a:rPr>
              <a:t>The </a:t>
            </a:r>
            <a:r>
              <a:rPr lang="en-GB" sz="2000" b="1" dirty="0">
                <a:latin typeface="Calibri" panose="020F0502020204030204" pitchFamily="34" charset="0"/>
              </a:rPr>
              <a:t>learning rate </a:t>
            </a:r>
            <a:r>
              <a:rPr lang="en-GB" sz="2000" dirty="0">
                <a:latin typeface="Calibri" panose="020F0502020204030204" pitchFamily="34" charset="0"/>
              </a:rPr>
              <a:t>(𝛼) controls the step size of updates, where too large a value may cause divergence, and too small a value may lead to slow convergence.</a:t>
            </a:r>
          </a:p>
        </p:txBody>
      </p:sp>
      <p:sp>
        <p:nvSpPr>
          <p:cNvPr id="3" name="TextBox 2">
            <a:extLst>
              <a:ext uri="{FF2B5EF4-FFF2-40B4-BE49-F238E27FC236}">
                <a16:creationId xmlns:a16="http://schemas.microsoft.com/office/drawing/2014/main" id="{DD0EC67E-D9FF-F18B-B05F-9FDCEC505683}"/>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Learning (aka Training or Fitting): Gradient Descent</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E10C5E79-FDB0-BDF0-C219-04C0681C893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489C419A-08CB-8491-F09A-48DF56C2AB28}"/>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12FF37BA-4C64-678D-4E09-4576ABFD89B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Gradient Descent Slope. We know that cost function of a linear… | by Ayush  Choudhary | Medium">
            <a:extLst>
              <a:ext uri="{FF2B5EF4-FFF2-40B4-BE49-F238E27FC236}">
                <a16:creationId xmlns:a16="http://schemas.microsoft.com/office/drawing/2014/main" id="{00249F55-D8F8-5A7A-0A7F-9801C79C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936" y="3085466"/>
            <a:ext cx="6044127" cy="323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925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6B534-E06A-2A00-CBFA-A9B2C9FB48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399384-5BD8-D151-C8C2-DC80BCA56E3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Gradients</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B8AE540A-DABB-53A8-346A-8860E5E42D8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28F084A0-46B0-A06B-416A-EBCA0D5E931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11EE4315-7B3F-769E-ABDF-CA93F970888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BAB0F421-284A-78C0-712D-6B9E731B9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820" y="660406"/>
            <a:ext cx="7668445" cy="553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564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Public\Documents\ml-class\lectures-slides\assets\2.bow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382" y="868687"/>
            <a:ext cx="6209550" cy="48735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4ED5E5-F1E2-CC30-83C3-BC2A085408B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 cost (loss function)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74CC07C2-18C8-517E-10A0-24AFE54DAC6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773994FC-ADA2-3C72-A78A-C767E5F3F955}"/>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B572AC7D-241E-B857-B974-03D1F6228D6A}"/>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61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E710C4-82C8-0689-2F70-42191894C0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sp>
        <p:nvSpPr>
          <p:cNvPr id="4" name="TextBox 3">
            <a:extLst>
              <a:ext uri="{FF2B5EF4-FFF2-40B4-BE49-F238E27FC236}">
                <a16:creationId xmlns:a16="http://schemas.microsoft.com/office/drawing/2014/main" id="{B6DEB9E0-28A8-200C-7A80-FB10D3D4D99E}"/>
              </a:ext>
            </a:extLst>
          </p:cNvPr>
          <p:cNvSpPr txBox="1"/>
          <p:nvPr/>
        </p:nvSpPr>
        <p:spPr>
          <a:xfrm>
            <a:off x="351076" y="182880"/>
            <a:ext cx="7022739"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ea typeface="+mj-ea"/>
                <a:cs typeface="+mj-cs"/>
              </a:rPr>
              <a:t>(Classical) Machine Learning </a:t>
            </a:r>
          </a:p>
        </p:txBody>
      </p:sp>
      <p:pic>
        <p:nvPicPr>
          <p:cNvPr id="6" name="Picture 5">
            <a:extLst>
              <a:ext uri="{FF2B5EF4-FFF2-40B4-BE49-F238E27FC236}">
                <a16:creationId xmlns:a16="http://schemas.microsoft.com/office/drawing/2014/main" id="{628358B4-2A83-9EE6-D76B-3A9E2212EFA0}"/>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D049B278-91E0-F572-F871-E1EB7B36148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xkcd: Machine Learning">
            <a:extLst>
              <a:ext uri="{FF2B5EF4-FFF2-40B4-BE49-F238E27FC236}">
                <a16:creationId xmlns:a16="http://schemas.microsoft.com/office/drawing/2014/main" id="{191285C0-3C0B-3058-5A38-C686E7E28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815" y="751667"/>
            <a:ext cx="4331808" cy="51257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95F3BC-4067-2B3D-EAE4-EB04AB11BF19}"/>
              </a:ext>
            </a:extLst>
          </p:cNvPr>
          <p:cNvSpPr txBox="1"/>
          <p:nvPr/>
        </p:nvSpPr>
        <p:spPr>
          <a:xfrm>
            <a:off x="10719757" y="5934046"/>
            <a:ext cx="805133" cy="276999"/>
          </a:xfrm>
          <a:prstGeom prst="rect">
            <a:avLst/>
          </a:prstGeom>
          <a:noFill/>
        </p:spPr>
        <p:txBody>
          <a:bodyPr wrap="square">
            <a:spAutoFit/>
          </a:bodyPr>
          <a:lstStyle/>
          <a:p>
            <a:pPr algn="ctr"/>
            <a:r>
              <a:rPr lang="en-GB" sz="1200" dirty="0" err="1">
                <a:solidFill>
                  <a:schemeClr val="bg2">
                    <a:lumMod val="75000"/>
                  </a:schemeClr>
                </a:solidFill>
              </a:rPr>
              <a:t>Xkdc</a:t>
            </a:r>
            <a:endParaRPr lang="LID4096" sz="1200" dirty="0">
              <a:solidFill>
                <a:schemeClr val="bg2">
                  <a:lumMod val="75000"/>
                </a:schemeClr>
              </a:solidFill>
            </a:endParaRPr>
          </a:p>
        </p:txBody>
      </p:sp>
    </p:spTree>
    <p:extLst>
      <p:ext uri="{BB962C8B-B14F-4D97-AF65-F5344CB8AC3E}">
        <p14:creationId xmlns:p14="http://schemas.microsoft.com/office/powerpoint/2010/main" val="36402637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1613" y="785160"/>
            <a:ext cx="9286875" cy="1676400"/>
          </a:xfrm>
          <a:prstGeom prst="rect">
            <a:avLst/>
          </a:prstGeom>
        </p:spPr>
      </p:pic>
      <p:pic>
        <p:nvPicPr>
          <p:cNvPr id="4" name="Picture 3"/>
          <p:cNvPicPr>
            <a:picLocks noChangeAspect="1"/>
          </p:cNvPicPr>
          <p:nvPr/>
        </p:nvPicPr>
        <p:blipFill>
          <a:blip r:embed="rId4"/>
          <a:stretch>
            <a:fillRect/>
          </a:stretch>
        </p:blipFill>
        <p:spPr>
          <a:xfrm>
            <a:off x="2237732" y="2762662"/>
            <a:ext cx="3478306" cy="3440083"/>
          </a:xfrm>
          <a:prstGeom prst="rect">
            <a:avLst/>
          </a:prstGeom>
        </p:spPr>
      </p:pic>
      <p:pic>
        <p:nvPicPr>
          <p:cNvPr id="5" name="Picture 4"/>
          <p:cNvPicPr>
            <a:picLocks noChangeAspect="1"/>
          </p:cNvPicPr>
          <p:nvPr/>
        </p:nvPicPr>
        <p:blipFill>
          <a:blip r:embed="rId5"/>
          <a:stretch>
            <a:fillRect/>
          </a:stretch>
        </p:blipFill>
        <p:spPr>
          <a:xfrm>
            <a:off x="6259896" y="2762662"/>
            <a:ext cx="3641538" cy="3480882"/>
          </a:xfrm>
          <a:prstGeom prst="rect">
            <a:avLst/>
          </a:prstGeom>
        </p:spPr>
      </p:pic>
      <p:pic>
        <p:nvPicPr>
          <p:cNvPr id="7" name="Picture 6"/>
          <p:cNvPicPr>
            <a:picLocks noChangeAspect="1"/>
          </p:cNvPicPr>
          <p:nvPr/>
        </p:nvPicPr>
        <p:blipFill>
          <a:blip r:embed="rId6"/>
          <a:stretch>
            <a:fillRect/>
          </a:stretch>
        </p:blipFill>
        <p:spPr>
          <a:xfrm>
            <a:off x="9320213" y="3828632"/>
            <a:ext cx="1438275" cy="790575"/>
          </a:xfrm>
          <a:prstGeom prst="rect">
            <a:avLst/>
          </a:prstGeom>
        </p:spPr>
      </p:pic>
      <p:sp>
        <p:nvSpPr>
          <p:cNvPr id="6" name="TextBox 5">
            <a:extLst>
              <a:ext uri="{FF2B5EF4-FFF2-40B4-BE49-F238E27FC236}">
                <a16:creationId xmlns:a16="http://schemas.microsoft.com/office/drawing/2014/main" id="{95CE728C-E1D1-08B1-F0CB-B4636E8A900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 descent</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16DB866D-98FB-F500-4846-71EB7D4EC34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0B2F369A-5CB6-C4EA-5228-0BC13E689960}"/>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0015E4A7-C6D1-A50E-C785-6D0FEDE778B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2849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87077" y="1742981"/>
            <a:ext cx="4343400" cy="3324225"/>
          </a:xfrm>
          <a:prstGeom prst="rect">
            <a:avLst/>
          </a:prstGeom>
        </p:spPr>
      </p:pic>
      <p:pic>
        <p:nvPicPr>
          <p:cNvPr id="9" name="Picture 8"/>
          <p:cNvPicPr>
            <a:picLocks noChangeAspect="1"/>
          </p:cNvPicPr>
          <p:nvPr/>
        </p:nvPicPr>
        <p:blipFill>
          <a:blip r:embed="rId4"/>
          <a:stretch>
            <a:fillRect/>
          </a:stretch>
        </p:blipFill>
        <p:spPr>
          <a:xfrm>
            <a:off x="5881968" y="1911162"/>
            <a:ext cx="2999908" cy="2879912"/>
          </a:xfrm>
          <a:prstGeom prst="rect">
            <a:avLst/>
          </a:prstGeom>
        </p:spPr>
      </p:pic>
      <p:pic>
        <p:nvPicPr>
          <p:cNvPr id="10" name="Picture 9"/>
          <p:cNvPicPr>
            <a:picLocks noChangeAspect="1"/>
          </p:cNvPicPr>
          <p:nvPr/>
        </p:nvPicPr>
        <p:blipFill>
          <a:blip r:embed="rId5"/>
          <a:stretch>
            <a:fillRect/>
          </a:stretch>
        </p:blipFill>
        <p:spPr>
          <a:xfrm>
            <a:off x="8978245" y="1911349"/>
            <a:ext cx="3120489" cy="2879725"/>
          </a:xfrm>
          <a:prstGeom prst="rect">
            <a:avLst/>
          </a:prstGeom>
        </p:spPr>
      </p:pic>
      <p:sp>
        <p:nvSpPr>
          <p:cNvPr id="4" name="TextBox 3">
            <a:extLst>
              <a:ext uri="{FF2B5EF4-FFF2-40B4-BE49-F238E27FC236}">
                <a16:creationId xmlns:a16="http://schemas.microsoft.com/office/drawing/2014/main" id="{C56752D4-EE48-D015-ED61-97F2639E51FC}"/>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Gradient descent: learning rate</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A8EAF761-6262-5CEB-7726-7B6559E9C93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B9E8FD9-A44B-00B1-A033-5E1E9E28D597}"/>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E132F943-36F0-D7A3-622B-238E9C31E96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1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2994021" y="4323731"/>
            <a:ext cx="371475" cy="390525"/>
          </a:xfrm>
          <a:prstGeom prst="rect">
            <a:avLst/>
          </a:prstGeom>
        </p:spPr>
      </p:pic>
      <p:pic>
        <p:nvPicPr>
          <p:cNvPr id="22" name="Picture 21"/>
          <p:cNvPicPr>
            <a:picLocks noChangeAspect="1"/>
          </p:cNvPicPr>
          <p:nvPr/>
        </p:nvPicPr>
        <p:blipFill>
          <a:blip r:embed="rId4"/>
          <a:stretch>
            <a:fillRect/>
          </a:stretch>
        </p:blipFill>
        <p:spPr>
          <a:xfrm>
            <a:off x="4396794" y="4317425"/>
            <a:ext cx="619125" cy="514350"/>
          </a:xfrm>
          <a:prstGeom prst="rect">
            <a:avLst/>
          </a:prstGeom>
        </p:spPr>
      </p:pic>
      <p:sp>
        <p:nvSpPr>
          <p:cNvPr id="11" name="TextBox 10"/>
          <p:cNvSpPr txBox="1"/>
          <p:nvPr/>
        </p:nvSpPr>
        <p:spPr>
          <a:xfrm>
            <a:off x="1046840" y="1499489"/>
            <a:ext cx="1235412" cy="400110"/>
          </a:xfrm>
          <a:prstGeom prst="rect">
            <a:avLst/>
          </a:prstGeom>
          <a:noFill/>
        </p:spPr>
        <p:txBody>
          <a:bodyPr wrap="square" rtlCol="0">
            <a:spAutoFit/>
          </a:bodyPr>
          <a:lstStyle/>
          <a:p>
            <a:r>
              <a:rPr lang="nl-NL" sz="2000" dirty="0">
                <a:latin typeface="Calibri" panose="020F0502020204030204" pitchFamily="34" charset="0"/>
              </a:rPr>
              <a:t>model:</a:t>
            </a:r>
          </a:p>
        </p:txBody>
      </p:sp>
      <p:sp>
        <p:nvSpPr>
          <p:cNvPr id="13" name="TextBox 12"/>
          <p:cNvSpPr txBox="1"/>
          <p:nvPr/>
        </p:nvSpPr>
        <p:spPr>
          <a:xfrm>
            <a:off x="267202" y="2359880"/>
            <a:ext cx="2112336" cy="400110"/>
          </a:xfrm>
          <a:prstGeom prst="rect">
            <a:avLst/>
          </a:prstGeom>
          <a:noFill/>
        </p:spPr>
        <p:txBody>
          <a:bodyPr wrap="square" rtlCol="0">
            <a:spAutoFit/>
          </a:bodyPr>
          <a:lstStyle/>
          <a:p>
            <a:r>
              <a:rPr lang="nl-NL" sz="2000" dirty="0">
                <a:latin typeface="Calibri" panose="020F0502020204030204" pitchFamily="34" charset="0"/>
              </a:rPr>
              <a:t>cost function:</a:t>
            </a:r>
          </a:p>
        </p:txBody>
      </p:sp>
      <p:sp>
        <p:nvSpPr>
          <p:cNvPr id="14" name="TextBox 13"/>
          <p:cNvSpPr txBox="1"/>
          <p:nvPr/>
        </p:nvSpPr>
        <p:spPr>
          <a:xfrm>
            <a:off x="1275560" y="3212048"/>
            <a:ext cx="958882" cy="400110"/>
          </a:xfrm>
          <a:prstGeom prst="rect">
            <a:avLst/>
          </a:prstGeom>
          <a:noFill/>
        </p:spPr>
        <p:txBody>
          <a:bodyPr wrap="square" rtlCol="0">
            <a:spAutoFit/>
          </a:bodyPr>
          <a:lstStyle/>
          <a:p>
            <a:r>
              <a:rPr lang="nl-NL" sz="2000" dirty="0">
                <a:latin typeface="Calibri" panose="020F0502020204030204" pitchFamily="34" charset="0"/>
              </a:rPr>
              <a:t>Goal:</a:t>
            </a:r>
          </a:p>
        </p:txBody>
      </p:sp>
      <p:pic>
        <p:nvPicPr>
          <p:cNvPr id="2" name="Picture 1"/>
          <p:cNvPicPr>
            <a:picLocks noChangeAspect="1"/>
          </p:cNvPicPr>
          <p:nvPr/>
        </p:nvPicPr>
        <p:blipFill>
          <a:blip r:embed="rId5"/>
          <a:stretch>
            <a:fillRect/>
          </a:stretch>
        </p:blipFill>
        <p:spPr>
          <a:xfrm>
            <a:off x="2129561" y="1439063"/>
            <a:ext cx="5429250" cy="571500"/>
          </a:xfrm>
          <a:prstGeom prst="rect">
            <a:avLst/>
          </a:prstGeom>
        </p:spPr>
      </p:pic>
      <p:pic>
        <p:nvPicPr>
          <p:cNvPr id="9" name="Picture 8"/>
          <p:cNvPicPr>
            <a:picLocks noChangeAspect="1"/>
          </p:cNvPicPr>
          <p:nvPr/>
        </p:nvPicPr>
        <p:blipFill>
          <a:blip r:embed="rId6"/>
          <a:stretch>
            <a:fillRect/>
          </a:stretch>
        </p:blipFill>
        <p:spPr>
          <a:xfrm>
            <a:off x="2129561" y="2224585"/>
            <a:ext cx="3971925" cy="790575"/>
          </a:xfrm>
          <a:prstGeom prst="rect">
            <a:avLst/>
          </a:prstGeom>
        </p:spPr>
      </p:pic>
      <p:pic>
        <p:nvPicPr>
          <p:cNvPr id="19" name="Picture 18"/>
          <p:cNvPicPr>
            <a:picLocks noChangeAspect="1"/>
          </p:cNvPicPr>
          <p:nvPr/>
        </p:nvPicPr>
        <p:blipFill>
          <a:blip r:embed="rId7"/>
          <a:stretch>
            <a:fillRect/>
          </a:stretch>
        </p:blipFill>
        <p:spPr>
          <a:xfrm>
            <a:off x="2143140" y="3206707"/>
            <a:ext cx="2562225" cy="600075"/>
          </a:xfrm>
          <a:prstGeom prst="rect">
            <a:avLst/>
          </a:prstGeom>
        </p:spPr>
      </p:pic>
      <p:pic>
        <p:nvPicPr>
          <p:cNvPr id="20" name="Picture 19"/>
          <p:cNvPicPr>
            <a:picLocks noChangeAspect="1"/>
          </p:cNvPicPr>
          <p:nvPr/>
        </p:nvPicPr>
        <p:blipFill>
          <a:blip r:embed="rId3"/>
          <a:stretch>
            <a:fillRect/>
          </a:stretch>
        </p:blipFill>
        <p:spPr>
          <a:xfrm>
            <a:off x="3889679" y="4005276"/>
            <a:ext cx="371475" cy="390525"/>
          </a:xfrm>
          <a:prstGeom prst="rect">
            <a:avLst/>
          </a:prstGeom>
        </p:spPr>
      </p:pic>
      <p:pic>
        <p:nvPicPr>
          <p:cNvPr id="23" name="Picture 22"/>
          <p:cNvPicPr>
            <a:picLocks noChangeAspect="1"/>
          </p:cNvPicPr>
          <p:nvPr/>
        </p:nvPicPr>
        <p:blipFill>
          <a:blip r:embed="rId8"/>
          <a:stretch>
            <a:fillRect/>
          </a:stretch>
        </p:blipFill>
        <p:spPr>
          <a:xfrm>
            <a:off x="6684565" y="3079362"/>
            <a:ext cx="4867275" cy="3162300"/>
          </a:xfrm>
          <a:prstGeom prst="rect">
            <a:avLst/>
          </a:prstGeom>
          <a:ln>
            <a:noFill/>
          </a:ln>
        </p:spPr>
      </p:pic>
      <p:sp>
        <p:nvSpPr>
          <p:cNvPr id="24" name="Arc 23"/>
          <p:cNvSpPr/>
          <p:nvPr/>
        </p:nvSpPr>
        <p:spPr>
          <a:xfrm rot="17216862">
            <a:off x="5913902" y="4065200"/>
            <a:ext cx="612515" cy="1060660"/>
          </a:xfrm>
          <a:prstGeom prst="arc">
            <a:avLst>
              <a:gd name="adj1" fmla="val 16200000"/>
              <a:gd name="adj2" fmla="val 261644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dirty="0">
              <a:latin typeface="Calibri" panose="020F0502020204030204" pitchFamily="34" charset="0"/>
            </a:endParaRPr>
          </a:p>
        </p:txBody>
      </p:sp>
      <p:sp>
        <p:nvSpPr>
          <p:cNvPr id="15" name="TextBox 14"/>
          <p:cNvSpPr txBox="1"/>
          <p:nvPr/>
        </p:nvSpPr>
        <p:spPr>
          <a:xfrm>
            <a:off x="808226" y="4024833"/>
            <a:ext cx="5925669" cy="1323439"/>
          </a:xfrm>
          <a:prstGeom prst="rect">
            <a:avLst/>
          </a:prstGeom>
          <a:noFill/>
        </p:spPr>
        <p:txBody>
          <a:bodyPr wrap="square" rtlCol="0">
            <a:spAutoFit/>
          </a:bodyPr>
          <a:lstStyle/>
          <a:p>
            <a:r>
              <a:rPr lang="nl-NL" sz="2000" dirty="0">
                <a:latin typeface="Calibri" panose="020F0502020204030204" pitchFamily="34" charset="0"/>
              </a:rPr>
              <a:t>Learning:  1. start with some</a:t>
            </a:r>
          </a:p>
          <a:p>
            <a:r>
              <a:rPr lang="nl-NL" sz="2000" dirty="0">
                <a:latin typeface="Calibri" panose="020F0502020204030204" pitchFamily="34" charset="0"/>
              </a:rPr>
              <a:t>                    2. change      to reduce </a:t>
            </a:r>
          </a:p>
          <a:p>
            <a:r>
              <a:rPr lang="nl-NL" sz="2000" dirty="0">
                <a:latin typeface="Calibri" panose="020F0502020204030204" pitchFamily="34" charset="0"/>
              </a:rPr>
              <a:t>                    3. repeat 2. until convergence  </a:t>
            </a:r>
          </a:p>
          <a:p>
            <a:r>
              <a:rPr lang="nl-NL" sz="2000" dirty="0">
                <a:latin typeface="Calibri" panose="020F0502020204030204" pitchFamily="34" charset="0"/>
              </a:rPr>
              <a:t>                      </a:t>
            </a:r>
          </a:p>
        </p:txBody>
      </p:sp>
      <p:sp>
        <p:nvSpPr>
          <p:cNvPr id="3" name="TextBox 2">
            <a:extLst>
              <a:ext uri="{FF2B5EF4-FFF2-40B4-BE49-F238E27FC236}">
                <a16:creationId xmlns:a16="http://schemas.microsoft.com/office/drawing/2014/main" id="{F111A1BE-F453-F32B-F67A-51606772AF5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Linear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5DA782B-3B0D-A703-AAAD-D2C36467F51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5" name="Picture 4">
            <a:extLst>
              <a:ext uri="{FF2B5EF4-FFF2-40B4-BE49-F238E27FC236}">
                <a16:creationId xmlns:a16="http://schemas.microsoft.com/office/drawing/2014/main" id="{A70C5514-F803-A2F9-0291-585EBAFE38C5}"/>
              </a:ext>
            </a:extLst>
          </p:cNvPr>
          <p:cNvPicPr>
            <a:picLocks noChangeAspect="1"/>
          </p:cNvPicPr>
          <p:nvPr/>
        </p:nvPicPr>
        <p:blipFill>
          <a:blip r:embed="rId9"/>
          <a:stretch>
            <a:fillRect/>
          </a:stretch>
        </p:blipFill>
        <p:spPr>
          <a:xfrm>
            <a:off x="66041" y="6286237"/>
            <a:ext cx="549743" cy="527971"/>
          </a:xfrm>
          <a:prstGeom prst="rect">
            <a:avLst/>
          </a:prstGeom>
        </p:spPr>
      </p:pic>
      <p:cxnSp>
        <p:nvCxnSpPr>
          <p:cNvPr id="6" name="Straight Connector 5">
            <a:extLst>
              <a:ext uri="{FF2B5EF4-FFF2-40B4-BE49-F238E27FC236}">
                <a16:creationId xmlns:a16="http://schemas.microsoft.com/office/drawing/2014/main" id="{D1BD50FD-0539-1541-7AD4-95E1594C7C3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76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0911" y="1275364"/>
            <a:ext cx="10826567" cy="3416320"/>
          </a:xfrm>
          <a:prstGeom prst="rect">
            <a:avLst/>
          </a:prstGeom>
          <a:noFill/>
        </p:spPr>
        <p:txBody>
          <a:bodyPr wrap="square" rtlCol="0">
            <a:spAutoFit/>
          </a:bodyPr>
          <a:lstStyle/>
          <a:p>
            <a:r>
              <a:rPr lang="en-GB" dirty="0">
                <a:latin typeface="Calibri" panose="020F0502020204030204" pitchFamily="34" charset="0"/>
              </a:rPr>
              <a:t>Polynomial transformation creates </a:t>
            </a:r>
            <a:r>
              <a:rPr lang="en-GB" b="1" dirty="0">
                <a:latin typeface="Calibri" panose="020F0502020204030204" pitchFamily="34" charset="0"/>
              </a:rPr>
              <a:t>higher-order features </a:t>
            </a:r>
            <a:r>
              <a:rPr lang="en-GB" dirty="0">
                <a:latin typeface="Calibri" panose="020F0502020204030204" pitchFamily="34" charset="0"/>
              </a:rPr>
              <a:t>from the original features, allowing a linear model to learn complex, non-linear relationships in the data.</a:t>
            </a:r>
          </a:p>
          <a:p>
            <a:endParaRPr lang="en-GB" dirty="0">
              <a:latin typeface="Calibri" panose="020F0502020204030204" pitchFamily="34" charset="0"/>
            </a:endParaRPr>
          </a:p>
          <a:p>
            <a:r>
              <a:rPr lang="en-GB" dirty="0">
                <a:latin typeface="Calibri" panose="020F0502020204030204" pitchFamily="34" charset="0"/>
              </a:rPr>
              <a:t>Linear regression or classification models can then fit non-linear patterns by treating these transformed features as </a:t>
            </a:r>
            <a:r>
              <a:rPr lang="en-GB" b="1" dirty="0">
                <a:latin typeface="Calibri" panose="020F0502020204030204" pitchFamily="34" charset="0"/>
              </a:rPr>
              <a:t>inputs</a:t>
            </a:r>
            <a:r>
              <a:rPr lang="en-GB" dirty="0">
                <a:latin typeface="Calibri" panose="020F0502020204030204" pitchFamily="34" charset="0"/>
              </a:rPr>
              <a:t> while still using a linear equation in the higher-dimensional space.</a:t>
            </a:r>
          </a:p>
          <a:p>
            <a:endParaRPr lang="en-GB" dirty="0">
              <a:latin typeface="Calibri" panose="020F0502020204030204" pitchFamily="34" charset="0"/>
            </a:endParaRPr>
          </a:p>
          <a:p>
            <a:r>
              <a:rPr lang="en-GB" dirty="0">
                <a:latin typeface="Calibri" panose="020F0502020204030204" pitchFamily="34" charset="0"/>
              </a:rPr>
              <a:t>This effectively changes the </a:t>
            </a:r>
            <a:r>
              <a:rPr lang="en-GB" b="1" dirty="0">
                <a:latin typeface="Calibri" panose="020F0502020204030204" pitchFamily="34" charset="0"/>
              </a:rPr>
              <a:t>decision boundary in the original feature space </a:t>
            </a:r>
            <a:r>
              <a:rPr lang="en-GB" dirty="0">
                <a:latin typeface="Calibri" panose="020F0502020204030204" pitchFamily="34" charset="0"/>
              </a:rPr>
              <a:t>from a straight line to a curve, enabling the model to separate or fit data points that a purely linear model could not handle.</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sp>
        <p:nvSpPr>
          <p:cNvPr id="2" name="TextBox 1">
            <a:extLst>
              <a:ext uri="{FF2B5EF4-FFF2-40B4-BE49-F238E27FC236}">
                <a16:creationId xmlns:a16="http://schemas.microsoft.com/office/drawing/2014/main" id="{60FFEB7E-0456-047E-1918-72CE2EA103B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58EB0C4A-4712-2DEB-5B06-47D0679A9F4C}"/>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406977A1-E9FF-82E8-6F15-59A53A9CD395}"/>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135134FB-3DE7-1F6A-2EAF-58F73F1FCB4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579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2A806-6CAA-BEA8-5CA2-8C471345E0E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88BCB58-5BF1-8467-61B1-640BEA2A59BF}"/>
              </a:ext>
            </a:extLst>
          </p:cNvPr>
          <p:cNvSpPr txBox="1"/>
          <p:nvPr/>
        </p:nvSpPr>
        <p:spPr>
          <a:xfrm>
            <a:off x="6421270" y="1900695"/>
            <a:ext cx="4932680" cy="3139321"/>
          </a:xfrm>
          <a:prstGeom prst="rect">
            <a:avLst/>
          </a:prstGeom>
          <a:noFill/>
        </p:spPr>
        <p:txBody>
          <a:bodyPr wrap="square" rtlCol="0">
            <a:spAutoFit/>
          </a:bodyPr>
          <a:lstStyle/>
          <a:p>
            <a:r>
              <a:rPr lang="en-GB" dirty="0">
                <a:latin typeface="Calibri" panose="020F0502020204030204" pitchFamily="34" charset="0"/>
              </a:rPr>
              <a:t>Does </a:t>
            </a:r>
            <a:r>
              <a:rPr lang="en-GB" i="1" dirty="0">
                <a:latin typeface="Calibri" panose="020F0502020204030204" pitchFamily="34" charset="0"/>
              </a:rPr>
              <a:t>y</a:t>
            </a:r>
            <a:r>
              <a:rPr lang="en-GB" dirty="0">
                <a:latin typeface="Calibri" panose="020F0502020204030204" pitchFamily="34" charset="0"/>
              </a:rPr>
              <a:t> vary linearly with </a:t>
            </a:r>
            <a:r>
              <a:rPr lang="en-GB" i="1" dirty="0">
                <a:latin typeface="Calibri" panose="020F0502020204030204" pitchFamily="34" charset="0"/>
              </a:rPr>
              <a:t>X</a:t>
            </a:r>
            <a:r>
              <a:rPr lang="en-GB" dirty="0">
                <a:latin typeface="Calibri" panose="020F0502020204030204" pitchFamily="34" charset="0"/>
              </a:rPr>
              <a:t>?</a:t>
            </a:r>
          </a:p>
          <a:p>
            <a:endParaRPr lang="en-GB" dirty="0">
              <a:latin typeface="Calibri" panose="020F0502020204030204" pitchFamily="34" charset="0"/>
            </a:endParaRPr>
          </a:p>
          <a:p>
            <a:r>
              <a:rPr lang="en-GB" dirty="0">
                <a:latin typeface="Calibri" panose="020F0502020204030204" pitchFamily="34" charset="0"/>
              </a:rPr>
              <a:t>Can we fit a non-linear model? Yes</a:t>
            </a:r>
          </a:p>
          <a:p>
            <a:endParaRPr lang="en-GB" dirty="0">
              <a:latin typeface="Calibri" panose="020F0502020204030204" pitchFamily="34" charset="0"/>
            </a:endParaRPr>
          </a:p>
          <a:p>
            <a:r>
              <a:rPr lang="en-GB" dirty="0">
                <a:latin typeface="Calibri" panose="020F0502020204030204" pitchFamily="34" charset="0"/>
              </a:rPr>
              <a:t>Or we could add polynomial transformations of the features.</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10" name="Picture 9">
            <a:extLst>
              <a:ext uri="{FF2B5EF4-FFF2-40B4-BE49-F238E27FC236}">
                <a16:creationId xmlns:a16="http://schemas.microsoft.com/office/drawing/2014/main" id="{9DE15F2F-7E2D-27FD-EEB7-9A1A2520F232}"/>
              </a:ext>
            </a:extLst>
          </p:cNvPr>
          <p:cNvPicPr>
            <a:picLocks noChangeAspect="1"/>
          </p:cNvPicPr>
          <p:nvPr/>
        </p:nvPicPr>
        <p:blipFill>
          <a:blip r:embed="rId3"/>
          <a:stretch>
            <a:fillRect/>
          </a:stretch>
        </p:blipFill>
        <p:spPr>
          <a:xfrm>
            <a:off x="6545573" y="3798098"/>
            <a:ext cx="3930516" cy="732045"/>
          </a:xfrm>
          <a:prstGeom prst="rect">
            <a:avLst/>
          </a:prstGeom>
        </p:spPr>
      </p:pic>
      <p:pic>
        <p:nvPicPr>
          <p:cNvPr id="16" name="Picture 15">
            <a:extLst>
              <a:ext uri="{FF2B5EF4-FFF2-40B4-BE49-F238E27FC236}">
                <a16:creationId xmlns:a16="http://schemas.microsoft.com/office/drawing/2014/main" id="{C47545CC-74BA-16D8-261E-188FBE58A7F9}"/>
              </a:ext>
            </a:extLst>
          </p:cNvPr>
          <p:cNvPicPr>
            <a:picLocks noChangeAspect="1"/>
          </p:cNvPicPr>
          <p:nvPr/>
        </p:nvPicPr>
        <p:blipFill>
          <a:blip r:embed="rId4"/>
          <a:stretch>
            <a:fillRect/>
          </a:stretch>
        </p:blipFill>
        <p:spPr>
          <a:xfrm>
            <a:off x="949791" y="1160369"/>
            <a:ext cx="5248275" cy="4895850"/>
          </a:xfrm>
          <a:prstGeom prst="rect">
            <a:avLst/>
          </a:prstGeom>
        </p:spPr>
      </p:pic>
      <p:sp>
        <p:nvSpPr>
          <p:cNvPr id="2" name="TextBox 1">
            <a:extLst>
              <a:ext uri="{FF2B5EF4-FFF2-40B4-BE49-F238E27FC236}">
                <a16:creationId xmlns:a16="http://schemas.microsoft.com/office/drawing/2014/main" id="{21780E7C-7862-03A7-607F-EAA6134B8B2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5B5A6C40-41CA-038B-DAD1-93833FB3490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C2A069C0-52AC-80C9-AEF5-3E2472D99278}"/>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FA2E2FB6-C622-113A-9B89-35A2AFD3CF7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542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427526" y="1398339"/>
            <a:ext cx="4932680" cy="3139321"/>
          </a:xfrm>
          <a:prstGeom prst="rect">
            <a:avLst/>
          </a:prstGeom>
          <a:noFill/>
        </p:spPr>
        <p:txBody>
          <a:bodyPr wrap="square" rtlCol="0">
            <a:spAutoFit/>
          </a:bodyPr>
          <a:lstStyle/>
          <a:p>
            <a:r>
              <a:rPr lang="en-GB" dirty="0">
                <a:latin typeface="Calibri" panose="020F0502020204030204" pitchFamily="34" charset="0"/>
              </a:rPr>
              <a:t>Does </a:t>
            </a:r>
            <a:r>
              <a:rPr lang="en-GB" i="1" dirty="0">
                <a:latin typeface="Calibri" panose="020F0502020204030204" pitchFamily="34" charset="0"/>
              </a:rPr>
              <a:t>y</a:t>
            </a:r>
            <a:r>
              <a:rPr lang="en-GB" dirty="0">
                <a:latin typeface="Calibri" panose="020F0502020204030204" pitchFamily="34" charset="0"/>
              </a:rPr>
              <a:t> vary linearly with </a:t>
            </a:r>
            <a:r>
              <a:rPr lang="en-GB" i="1" dirty="0">
                <a:latin typeface="Calibri" panose="020F0502020204030204" pitchFamily="34" charset="0"/>
              </a:rPr>
              <a:t>X</a:t>
            </a:r>
            <a:r>
              <a:rPr lang="en-GB" dirty="0">
                <a:latin typeface="Calibri" panose="020F0502020204030204" pitchFamily="34" charset="0"/>
              </a:rPr>
              <a:t>?</a:t>
            </a:r>
          </a:p>
          <a:p>
            <a:endParaRPr lang="en-GB" dirty="0">
              <a:latin typeface="Calibri" panose="020F0502020204030204" pitchFamily="34" charset="0"/>
            </a:endParaRPr>
          </a:p>
          <a:p>
            <a:r>
              <a:rPr lang="en-GB" dirty="0">
                <a:latin typeface="Calibri" panose="020F0502020204030204" pitchFamily="34" charset="0"/>
              </a:rPr>
              <a:t>Can we fit a non-linear model? Yes</a:t>
            </a:r>
          </a:p>
          <a:p>
            <a:endParaRPr lang="en-GB" dirty="0">
              <a:latin typeface="Calibri" panose="020F0502020204030204" pitchFamily="34" charset="0"/>
            </a:endParaRPr>
          </a:p>
          <a:p>
            <a:r>
              <a:rPr lang="en-GB" dirty="0">
                <a:latin typeface="Calibri" panose="020F0502020204030204" pitchFamily="34" charset="0"/>
              </a:rPr>
              <a:t>Or we could add polynomial transformations of the features.</a:t>
            </a: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a:p>
            <a:pPr marL="285750" indent="-285750">
              <a:buFont typeface="Courier New" panose="02070309020205020404" pitchFamily="49" charset="0"/>
              <a:buChar char="o"/>
            </a:pPr>
            <a:endParaRPr lang="en-GB" dirty="0">
              <a:latin typeface="Calibri" panose="020F0502020204030204" pitchFamily="34" charset="0"/>
            </a:endParaRPr>
          </a:p>
        </p:txBody>
      </p:sp>
      <p:pic>
        <p:nvPicPr>
          <p:cNvPr id="10" name="Picture 9"/>
          <p:cNvPicPr>
            <a:picLocks noChangeAspect="1"/>
          </p:cNvPicPr>
          <p:nvPr/>
        </p:nvPicPr>
        <p:blipFill>
          <a:blip r:embed="rId3"/>
          <a:stretch>
            <a:fillRect/>
          </a:stretch>
        </p:blipFill>
        <p:spPr>
          <a:xfrm>
            <a:off x="8010434" y="2915521"/>
            <a:ext cx="3324225" cy="619125"/>
          </a:xfrm>
          <a:prstGeom prst="rect">
            <a:avLst/>
          </a:prstGeom>
        </p:spPr>
      </p:pic>
      <p:pic>
        <p:nvPicPr>
          <p:cNvPr id="5" name="Picture 4"/>
          <p:cNvPicPr>
            <a:picLocks noChangeAspect="1"/>
          </p:cNvPicPr>
          <p:nvPr/>
        </p:nvPicPr>
        <p:blipFill>
          <a:blip r:embed="rId4"/>
          <a:stretch>
            <a:fillRect/>
          </a:stretch>
        </p:blipFill>
        <p:spPr>
          <a:xfrm>
            <a:off x="857341" y="1160370"/>
            <a:ext cx="5038725" cy="4895850"/>
          </a:xfrm>
          <a:prstGeom prst="rect">
            <a:avLst/>
          </a:prstGeom>
        </p:spPr>
      </p:pic>
      <p:pic>
        <p:nvPicPr>
          <p:cNvPr id="6" name="Picture 5">
            <a:extLst>
              <a:ext uri="{FF2B5EF4-FFF2-40B4-BE49-F238E27FC236}">
                <a16:creationId xmlns:a16="http://schemas.microsoft.com/office/drawing/2014/main" id="{B12F8DD5-4803-47C7-833F-F1372C3B99D2}"/>
              </a:ext>
            </a:extLst>
          </p:cNvPr>
          <p:cNvPicPr>
            <a:picLocks noChangeAspect="1"/>
          </p:cNvPicPr>
          <p:nvPr/>
        </p:nvPicPr>
        <p:blipFill>
          <a:blip r:embed="rId5"/>
          <a:stretch>
            <a:fillRect/>
          </a:stretch>
        </p:blipFill>
        <p:spPr>
          <a:xfrm>
            <a:off x="6115051" y="3429000"/>
            <a:ext cx="2940941" cy="2692482"/>
          </a:xfrm>
          <a:prstGeom prst="rect">
            <a:avLst/>
          </a:prstGeom>
        </p:spPr>
      </p:pic>
      <p:sp>
        <p:nvSpPr>
          <p:cNvPr id="2" name="TextBox 1">
            <a:extLst>
              <a:ext uri="{FF2B5EF4-FFF2-40B4-BE49-F238E27FC236}">
                <a16:creationId xmlns:a16="http://schemas.microsoft.com/office/drawing/2014/main" id="{CA1D4FAF-7AE0-781B-E2B6-153EF84F65E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3FAABED8-F561-0FB1-6845-3247933723D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50E7A529-D529-CF4D-0066-1AD97086ACD4}"/>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DDAB1FD-F3AC-C1E3-890F-53D2D562A77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268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7926" y="467015"/>
            <a:ext cx="4895850" cy="4819650"/>
          </a:xfrm>
          <a:prstGeom prst="rect">
            <a:avLst/>
          </a:prstGeom>
        </p:spPr>
      </p:pic>
      <p:pic>
        <p:nvPicPr>
          <p:cNvPr id="4" name="Picture 3"/>
          <p:cNvPicPr>
            <a:picLocks noChangeAspect="1"/>
          </p:cNvPicPr>
          <p:nvPr/>
        </p:nvPicPr>
        <p:blipFill>
          <a:blip r:embed="rId3"/>
          <a:stretch>
            <a:fillRect/>
          </a:stretch>
        </p:blipFill>
        <p:spPr>
          <a:xfrm>
            <a:off x="1057638" y="5490657"/>
            <a:ext cx="10601325" cy="542925"/>
          </a:xfrm>
          <a:prstGeom prst="rect">
            <a:avLst/>
          </a:prstGeom>
        </p:spPr>
      </p:pic>
      <p:sp>
        <p:nvSpPr>
          <p:cNvPr id="5" name="TextBox 4">
            <a:extLst>
              <a:ext uri="{FF2B5EF4-FFF2-40B4-BE49-F238E27FC236}">
                <a16:creationId xmlns:a16="http://schemas.microsoft.com/office/drawing/2014/main" id="{B640CDB0-F0A1-A73A-BFB5-925398C23DE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Non-linear regression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0CAD742-0FC3-C575-676F-AD09ACE887D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04043CD5-1B39-EBF4-6F53-B48253B6654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CF814015-E6AA-A3F4-9934-AB756D827A3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616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95655" y="1716789"/>
            <a:ext cx="4657725" cy="4343400"/>
          </a:xfrm>
          <a:prstGeom prst="rect">
            <a:avLst/>
          </a:prstGeom>
        </p:spPr>
      </p:pic>
      <p:sp>
        <p:nvSpPr>
          <p:cNvPr id="12" name="TextBox 11"/>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3" name="TextBox 12"/>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 relationship</a:t>
            </a:r>
          </a:p>
        </p:txBody>
      </p:sp>
      <p:sp>
        <p:nvSpPr>
          <p:cNvPr id="14" name="TextBox 13"/>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linear model</a:t>
            </a:r>
          </a:p>
        </p:txBody>
      </p:sp>
      <p:sp>
        <p:nvSpPr>
          <p:cNvPr id="15" name="Arc 14"/>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7" name="Picture 16"/>
          <p:cNvPicPr>
            <a:picLocks noChangeAspect="1"/>
          </p:cNvPicPr>
          <p:nvPr/>
        </p:nvPicPr>
        <p:blipFill>
          <a:blip r:embed="rId4"/>
          <a:stretch>
            <a:fillRect/>
          </a:stretch>
        </p:blipFill>
        <p:spPr>
          <a:xfrm>
            <a:off x="2071500" y="2153231"/>
            <a:ext cx="1247775" cy="457200"/>
          </a:xfrm>
          <a:prstGeom prst="rect">
            <a:avLst/>
          </a:prstGeom>
        </p:spPr>
      </p:pic>
      <p:sp>
        <p:nvSpPr>
          <p:cNvPr id="2" name="TextBox 1">
            <a:extLst>
              <a:ext uri="{FF2B5EF4-FFF2-40B4-BE49-F238E27FC236}">
                <a16:creationId xmlns:a16="http://schemas.microsoft.com/office/drawing/2014/main" id="{2D8BA5C6-41D6-D395-1199-AEF8D7ECDB84}"/>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Classification</a:t>
            </a:r>
            <a:endParaRPr lang="en-GB" sz="2800" dirty="0">
              <a:ea typeface="Lato"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40A94AF4-DC3B-3217-3293-008264D6580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4" name="Picture 3">
            <a:extLst>
              <a:ext uri="{FF2B5EF4-FFF2-40B4-BE49-F238E27FC236}">
                <a16:creationId xmlns:a16="http://schemas.microsoft.com/office/drawing/2014/main" id="{82E07971-7BE9-34BE-E4BE-4AE3DB538FFC}"/>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5" name="Straight Connector 4">
            <a:extLst>
              <a:ext uri="{FF2B5EF4-FFF2-40B4-BE49-F238E27FC236}">
                <a16:creationId xmlns:a16="http://schemas.microsoft.com/office/drawing/2014/main" id="{3CE4BD04-A710-12E7-7207-F4DAFC0461F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93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DEC6F-96B3-11C5-5AFA-C97854741C46}"/>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3DFFB61E-428F-77C2-EBD6-8902ABD68B86}"/>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A798337F-774E-0829-94AA-2E9E53C7018A}"/>
              </a:ext>
            </a:extLst>
          </p:cNvPr>
          <p:cNvPicPr>
            <a:picLocks noChangeAspect="1"/>
          </p:cNvPicPr>
          <p:nvPr/>
        </p:nvPicPr>
        <p:blipFill>
          <a:blip r:embed="rId2"/>
          <a:stretch>
            <a:fillRect/>
          </a:stretch>
        </p:blipFill>
        <p:spPr>
          <a:xfrm>
            <a:off x="66041" y="6286237"/>
            <a:ext cx="549743" cy="527971"/>
          </a:xfrm>
          <a:prstGeom prst="rect">
            <a:avLst/>
          </a:prstGeom>
        </p:spPr>
      </p:pic>
      <p:sp>
        <p:nvSpPr>
          <p:cNvPr id="8" name="TextBox 7">
            <a:extLst>
              <a:ext uri="{FF2B5EF4-FFF2-40B4-BE49-F238E27FC236}">
                <a16:creationId xmlns:a16="http://schemas.microsoft.com/office/drawing/2014/main" id="{AD764B3D-7752-4B3E-E026-C48A64EF244B}"/>
              </a:ext>
            </a:extLst>
          </p:cNvPr>
          <p:cNvSpPr txBox="1"/>
          <p:nvPr/>
        </p:nvSpPr>
        <p:spPr>
          <a:xfrm>
            <a:off x="285386" y="1186257"/>
            <a:ext cx="10565106" cy="2862322"/>
          </a:xfrm>
          <a:prstGeom prst="rect">
            <a:avLst/>
          </a:prstGeom>
          <a:noFill/>
        </p:spPr>
        <p:txBody>
          <a:bodyPr wrap="square" rtlCol="0">
            <a:spAutoFit/>
          </a:bodyPr>
          <a:lstStyle/>
          <a:p>
            <a:r>
              <a:rPr lang="en-GB" dirty="0"/>
              <a:t>Logistic regression is a classification algorithm that predicts probabilities for binary or multi-class outcomes using the </a:t>
            </a:r>
            <a:r>
              <a:rPr lang="en-GB" b="1" dirty="0"/>
              <a:t>sigmoid</a:t>
            </a:r>
            <a:r>
              <a:rPr lang="en-GB" dirty="0"/>
              <a:t> function to map outputs between 0 and 1.</a:t>
            </a:r>
          </a:p>
          <a:p>
            <a:endParaRPr lang="en-GB" dirty="0"/>
          </a:p>
          <a:p>
            <a:r>
              <a:rPr lang="en-GB" dirty="0"/>
              <a:t>It models the relationship between input features and the </a:t>
            </a:r>
            <a:r>
              <a:rPr lang="en-GB" b="1" dirty="0"/>
              <a:t>probability</a:t>
            </a:r>
            <a:r>
              <a:rPr lang="en-GB" dirty="0"/>
              <a:t> of a class. </a:t>
            </a:r>
          </a:p>
          <a:p>
            <a:endParaRPr lang="en-GB" dirty="0"/>
          </a:p>
          <a:p>
            <a:r>
              <a:rPr lang="en-GB" dirty="0"/>
              <a:t>The decision boundary is defined by a threshold (typically 0.5), where predictions above the threshold are classified as one class and below as the other.</a:t>
            </a:r>
          </a:p>
          <a:p>
            <a:endParaRPr lang="en-GB" dirty="0"/>
          </a:p>
          <a:p>
            <a:r>
              <a:rPr lang="en-GB" dirty="0"/>
              <a:t>Optimization is performed using gradient descent to minimize the log loss (</a:t>
            </a:r>
            <a:r>
              <a:rPr lang="en-GB" b="1" dirty="0"/>
              <a:t>cross-entropy loss</a:t>
            </a:r>
            <a:r>
              <a:rPr lang="en-GB" dirty="0"/>
              <a:t>), ensuring the best separation of classes.</a:t>
            </a:r>
            <a:endParaRPr lang="LID4096" dirty="0"/>
          </a:p>
        </p:txBody>
      </p:sp>
    </p:spTree>
    <p:extLst>
      <p:ext uri="{BB962C8B-B14F-4D97-AF65-F5344CB8AC3E}">
        <p14:creationId xmlns:p14="http://schemas.microsoft.com/office/powerpoint/2010/main" val="41499934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DCD1-3E99-6060-29FC-38D2B493C90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33F5C87-F449-AF0D-1332-994B4D11A3C9}"/>
              </a:ext>
            </a:extLst>
          </p:cNvPr>
          <p:cNvSpPr txBox="1"/>
          <p:nvPr/>
        </p:nvSpPr>
        <p:spPr>
          <a:xfrm>
            <a:off x="5797439" y="2575001"/>
            <a:ext cx="4114800" cy="2215991"/>
          </a:xfrm>
          <a:prstGeom prst="rect">
            <a:avLst/>
          </a:prstGeom>
          <a:noFill/>
        </p:spPr>
        <p:txBody>
          <a:bodyPr wrap="square" rtlCol="0">
            <a:spAutoFit/>
          </a:bodyPr>
          <a:lstStyle/>
          <a:p>
            <a:pPr algn="ctr"/>
            <a:r>
              <a:rPr lang="nl-NL" dirty="0">
                <a:latin typeface="Calibri" panose="020F0502020204030204" pitchFamily="34" charset="0"/>
              </a:rPr>
              <a:t>We need to make </a:t>
            </a:r>
          </a:p>
          <a:p>
            <a:pPr algn="ctr"/>
            <a:r>
              <a:rPr lang="nl-NL" sz="4000" dirty="0">
                <a:latin typeface="Calibri" panose="020F0502020204030204" pitchFamily="34" charset="0"/>
              </a:rPr>
              <a:t>assumptions </a:t>
            </a:r>
          </a:p>
          <a:p>
            <a:pPr algn="ctr"/>
            <a:r>
              <a:rPr lang="nl-NL" dirty="0">
                <a:latin typeface="Calibri" panose="020F0502020204030204" pitchFamily="34" charset="0"/>
              </a:rPr>
              <a:t>about the </a:t>
            </a:r>
          </a:p>
          <a:p>
            <a:pPr algn="ctr"/>
            <a:r>
              <a:rPr lang="nl-NL" sz="4400" dirty="0">
                <a:latin typeface="Calibri" panose="020F0502020204030204" pitchFamily="34" charset="0"/>
              </a:rPr>
              <a:t>model </a:t>
            </a:r>
          </a:p>
          <a:p>
            <a:pPr algn="ctr"/>
            <a:r>
              <a:rPr lang="nl-NL" dirty="0">
                <a:latin typeface="Calibri" panose="020F0502020204030204" pitchFamily="34" charset="0"/>
              </a:rPr>
              <a:t>that generated the data.</a:t>
            </a:r>
          </a:p>
        </p:txBody>
      </p:sp>
      <p:sp>
        <p:nvSpPr>
          <p:cNvPr id="13" name="TextBox 12">
            <a:extLst>
              <a:ext uri="{FF2B5EF4-FFF2-40B4-BE49-F238E27FC236}">
                <a16:creationId xmlns:a16="http://schemas.microsoft.com/office/drawing/2014/main" id="{10030E2B-00DC-D33F-C9DF-CE29CA022C77}"/>
              </a:ext>
            </a:extLst>
          </p:cNvPr>
          <p:cNvSpPr txBox="1"/>
          <p:nvPr/>
        </p:nvSpPr>
        <p:spPr>
          <a:xfrm>
            <a:off x="9576274" y="2968013"/>
            <a:ext cx="2035278" cy="523220"/>
          </a:xfrm>
          <a:prstGeom prst="rect">
            <a:avLst/>
          </a:prstGeom>
          <a:noFill/>
        </p:spPr>
        <p:txBody>
          <a:bodyPr wrap="square" rtlCol="0">
            <a:spAutoFit/>
          </a:bodyPr>
          <a:lstStyle/>
          <a:p>
            <a:r>
              <a:rPr lang="nl-NL" sz="2800" dirty="0">
                <a:latin typeface="Freestyle Script" panose="030804020302050B0404" pitchFamily="66" charset="0"/>
              </a:rPr>
              <a:t>linearly separable</a:t>
            </a:r>
          </a:p>
        </p:txBody>
      </p:sp>
      <p:sp>
        <p:nvSpPr>
          <p:cNvPr id="14" name="TextBox 13">
            <a:extLst>
              <a:ext uri="{FF2B5EF4-FFF2-40B4-BE49-F238E27FC236}">
                <a16:creationId xmlns:a16="http://schemas.microsoft.com/office/drawing/2014/main" id="{2C042E59-C0E4-CAA1-66BB-B0F1852563D1}"/>
              </a:ext>
            </a:extLst>
          </p:cNvPr>
          <p:cNvSpPr txBox="1"/>
          <p:nvPr/>
        </p:nvSpPr>
        <p:spPr>
          <a:xfrm>
            <a:off x="9074050" y="3843033"/>
            <a:ext cx="2035278" cy="523220"/>
          </a:xfrm>
          <a:prstGeom prst="rect">
            <a:avLst/>
          </a:prstGeom>
          <a:noFill/>
        </p:spPr>
        <p:txBody>
          <a:bodyPr wrap="square" rtlCol="0">
            <a:spAutoFit/>
          </a:bodyPr>
          <a:lstStyle/>
          <a:p>
            <a:r>
              <a:rPr lang="nl-NL" sz="2800" dirty="0">
                <a:latin typeface="Freestyle Script" panose="030804020302050B0404" pitchFamily="66" charset="0"/>
              </a:rPr>
              <a:t>logistic model</a:t>
            </a:r>
          </a:p>
        </p:txBody>
      </p:sp>
      <p:sp>
        <p:nvSpPr>
          <p:cNvPr id="15" name="Arc 14">
            <a:extLst>
              <a:ext uri="{FF2B5EF4-FFF2-40B4-BE49-F238E27FC236}">
                <a16:creationId xmlns:a16="http://schemas.microsoft.com/office/drawing/2014/main" id="{1F9FFC2F-7259-814A-BEA7-8315122CAE62}"/>
              </a:ext>
            </a:extLst>
          </p:cNvPr>
          <p:cNvSpPr/>
          <p:nvPr/>
        </p:nvSpPr>
        <p:spPr>
          <a:xfrm rot="7582954">
            <a:off x="9211093" y="3019596"/>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Arc 15">
            <a:extLst>
              <a:ext uri="{FF2B5EF4-FFF2-40B4-BE49-F238E27FC236}">
                <a16:creationId xmlns:a16="http://schemas.microsoft.com/office/drawing/2014/main" id="{6BBC094D-0A42-047C-CE7D-8627D59FAC21}"/>
              </a:ext>
            </a:extLst>
          </p:cNvPr>
          <p:cNvSpPr/>
          <p:nvPr/>
        </p:nvSpPr>
        <p:spPr>
          <a:xfrm rot="7582954">
            <a:off x="8704731" y="3871593"/>
            <a:ext cx="403122" cy="544156"/>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2" name="Picture 1">
            <a:extLst>
              <a:ext uri="{FF2B5EF4-FFF2-40B4-BE49-F238E27FC236}">
                <a16:creationId xmlns:a16="http://schemas.microsoft.com/office/drawing/2014/main" id="{EBC64219-7159-5658-58BF-105BB4A4D717}"/>
              </a:ext>
            </a:extLst>
          </p:cNvPr>
          <p:cNvPicPr>
            <a:picLocks noChangeAspect="1"/>
          </p:cNvPicPr>
          <p:nvPr/>
        </p:nvPicPr>
        <p:blipFill>
          <a:blip r:embed="rId2"/>
          <a:stretch>
            <a:fillRect/>
          </a:stretch>
        </p:blipFill>
        <p:spPr>
          <a:xfrm>
            <a:off x="1029408" y="1714127"/>
            <a:ext cx="4514850" cy="4438650"/>
          </a:xfrm>
          <a:prstGeom prst="rect">
            <a:avLst/>
          </a:prstGeom>
        </p:spPr>
      </p:pic>
      <p:pic>
        <p:nvPicPr>
          <p:cNvPr id="3" name="Picture 2">
            <a:extLst>
              <a:ext uri="{FF2B5EF4-FFF2-40B4-BE49-F238E27FC236}">
                <a16:creationId xmlns:a16="http://schemas.microsoft.com/office/drawing/2014/main" id="{4613519C-B5AD-9016-1298-A520665ED489}"/>
              </a:ext>
            </a:extLst>
          </p:cNvPr>
          <p:cNvPicPr>
            <a:picLocks noChangeAspect="1"/>
          </p:cNvPicPr>
          <p:nvPr/>
        </p:nvPicPr>
        <p:blipFill>
          <a:blip r:embed="rId3"/>
          <a:stretch>
            <a:fillRect/>
          </a:stretch>
        </p:blipFill>
        <p:spPr>
          <a:xfrm>
            <a:off x="3750327" y="4209967"/>
            <a:ext cx="1323975" cy="581025"/>
          </a:xfrm>
          <a:prstGeom prst="rect">
            <a:avLst/>
          </a:prstGeom>
        </p:spPr>
      </p:pic>
      <p:sp>
        <p:nvSpPr>
          <p:cNvPr id="4" name="TextBox 3">
            <a:extLst>
              <a:ext uri="{FF2B5EF4-FFF2-40B4-BE49-F238E27FC236}">
                <a16:creationId xmlns:a16="http://schemas.microsoft.com/office/drawing/2014/main" id="{BD4426C7-1F8D-689D-BB4C-2F321304A3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0BE1D5FE-0857-A1A7-1958-640B9FCAB10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95C987DD-2BA0-BB10-A8F9-4EBBAF354488}"/>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83007EDB-C81C-ECDC-DEAE-531AB9B1A0C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28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3" cstate="print"/>
          <a:stretch>
            <a:fillRect/>
          </a:stretch>
        </p:blipFill>
        <p:spPr>
          <a:xfrm>
            <a:off x="2667000" y="1025257"/>
            <a:ext cx="6290063" cy="4308743"/>
          </a:xfrm>
          <a:prstGeom prst="rect">
            <a:avLst/>
          </a:prstGeom>
        </p:spPr>
      </p:pic>
      <p:sp>
        <p:nvSpPr>
          <p:cNvPr id="7" name="object 7"/>
          <p:cNvSpPr txBox="1"/>
          <p:nvPr/>
        </p:nvSpPr>
        <p:spPr>
          <a:xfrm>
            <a:off x="6820770" y="5652807"/>
            <a:ext cx="21126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Slide:</a:t>
            </a:r>
            <a:r>
              <a:rPr sz="1800" spc="-30" dirty="0">
                <a:latin typeface="Calibri"/>
                <a:cs typeface="Calibri"/>
              </a:rPr>
              <a:t> </a:t>
            </a:r>
            <a:r>
              <a:rPr sz="1800" spc="-10" dirty="0">
                <a:latin typeface="Calibri"/>
                <a:cs typeface="Calibri"/>
              </a:rPr>
              <a:t>Pedro</a:t>
            </a:r>
            <a:r>
              <a:rPr sz="1800" spc="-50" dirty="0">
                <a:latin typeface="Calibri"/>
                <a:cs typeface="Calibri"/>
              </a:rPr>
              <a:t> </a:t>
            </a:r>
            <a:r>
              <a:rPr sz="1800" spc="-10" dirty="0">
                <a:latin typeface="Calibri"/>
                <a:cs typeface="Calibri"/>
              </a:rPr>
              <a:t>Domingos</a:t>
            </a:r>
            <a:endParaRPr sz="1800" dirty="0">
              <a:latin typeface="Calibri"/>
              <a:cs typeface="Calibri"/>
            </a:endParaRPr>
          </a:p>
        </p:txBody>
      </p:sp>
      <p:sp>
        <p:nvSpPr>
          <p:cNvPr id="9" name="TextBox 8">
            <a:extLst>
              <a:ext uri="{FF2B5EF4-FFF2-40B4-BE49-F238E27FC236}">
                <a16:creationId xmlns:a16="http://schemas.microsoft.com/office/drawing/2014/main" id="{9E4B7264-268E-10ED-993F-F87AB9D1FBF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0" name="Picture 9">
            <a:extLst>
              <a:ext uri="{FF2B5EF4-FFF2-40B4-BE49-F238E27FC236}">
                <a16:creationId xmlns:a16="http://schemas.microsoft.com/office/drawing/2014/main" id="{D1C81193-4BAF-6B95-AAF5-00FE931A4D08}"/>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1" name="Straight Connector 10">
            <a:extLst>
              <a:ext uri="{FF2B5EF4-FFF2-40B4-BE49-F238E27FC236}">
                <a16:creationId xmlns:a16="http://schemas.microsoft.com/office/drawing/2014/main" id="{12C32BB4-7165-6E9C-F097-FFC59B377B09}"/>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3DE2EB-DC3B-4C05-262F-7D06EE45C08F}"/>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9408" y="1714127"/>
            <a:ext cx="4514850" cy="4438650"/>
          </a:xfrm>
          <a:prstGeom prst="rect">
            <a:avLst/>
          </a:prstGeom>
        </p:spPr>
      </p:pic>
      <p:pic>
        <p:nvPicPr>
          <p:cNvPr id="3" name="Picture 2"/>
          <p:cNvPicPr>
            <a:picLocks noChangeAspect="1"/>
          </p:cNvPicPr>
          <p:nvPr/>
        </p:nvPicPr>
        <p:blipFill>
          <a:blip r:embed="rId3"/>
          <a:stretch>
            <a:fillRect/>
          </a:stretch>
        </p:blipFill>
        <p:spPr>
          <a:xfrm>
            <a:off x="3750327" y="4209967"/>
            <a:ext cx="1323975" cy="581025"/>
          </a:xfrm>
          <a:prstGeom prst="rect">
            <a:avLst/>
          </a:prstGeom>
        </p:spPr>
      </p:pic>
      <p:pic>
        <p:nvPicPr>
          <p:cNvPr id="4" name="Picture 3"/>
          <p:cNvPicPr>
            <a:picLocks noChangeAspect="1"/>
          </p:cNvPicPr>
          <p:nvPr/>
        </p:nvPicPr>
        <p:blipFill>
          <a:blip r:embed="rId4"/>
          <a:stretch>
            <a:fillRect/>
          </a:stretch>
        </p:blipFill>
        <p:spPr>
          <a:xfrm>
            <a:off x="6622114" y="2602286"/>
            <a:ext cx="3286125" cy="828675"/>
          </a:xfrm>
          <a:prstGeom prst="rect">
            <a:avLst/>
          </a:prstGeom>
        </p:spPr>
      </p:pic>
      <p:pic>
        <p:nvPicPr>
          <p:cNvPr id="5" name="Picture 4"/>
          <p:cNvPicPr>
            <a:picLocks noChangeAspect="1"/>
          </p:cNvPicPr>
          <p:nvPr/>
        </p:nvPicPr>
        <p:blipFill>
          <a:blip r:embed="rId5"/>
          <a:stretch>
            <a:fillRect/>
          </a:stretch>
        </p:blipFill>
        <p:spPr>
          <a:xfrm>
            <a:off x="6622114" y="3749862"/>
            <a:ext cx="2200275" cy="876300"/>
          </a:xfrm>
          <a:prstGeom prst="rect">
            <a:avLst/>
          </a:prstGeom>
        </p:spPr>
      </p:pic>
      <p:sp>
        <p:nvSpPr>
          <p:cNvPr id="6" name="TextBox 5">
            <a:extLst>
              <a:ext uri="{FF2B5EF4-FFF2-40B4-BE49-F238E27FC236}">
                <a16:creationId xmlns:a16="http://schemas.microsoft.com/office/drawing/2014/main" id="{EB6E3953-DDE9-0297-0C11-7B35F4A16D8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9761A74E-9609-B5C5-5DF1-5D406D5CE75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8" name="Picture 7">
            <a:extLst>
              <a:ext uri="{FF2B5EF4-FFF2-40B4-BE49-F238E27FC236}">
                <a16:creationId xmlns:a16="http://schemas.microsoft.com/office/drawing/2014/main" id="{7D646860-BA0C-C9F3-23CD-07AB9F0EB9CA}"/>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C8FC4946-B70D-AEFE-B87C-910B9A0AAA4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972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6946" y="3327306"/>
            <a:ext cx="10991850" cy="2390775"/>
          </a:xfrm>
          <a:prstGeom prst="rect">
            <a:avLst/>
          </a:prstGeom>
        </p:spPr>
      </p:pic>
      <p:pic>
        <p:nvPicPr>
          <p:cNvPr id="2" name="Picture 1"/>
          <p:cNvPicPr>
            <a:picLocks noChangeAspect="1"/>
          </p:cNvPicPr>
          <p:nvPr/>
        </p:nvPicPr>
        <p:blipFill>
          <a:blip r:embed="rId3"/>
          <a:stretch>
            <a:fillRect/>
          </a:stretch>
        </p:blipFill>
        <p:spPr>
          <a:xfrm>
            <a:off x="2009481" y="1681089"/>
            <a:ext cx="8454392" cy="1062110"/>
          </a:xfrm>
          <a:prstGeom prst="rect">
            <a:avLst/>
          </a:prstGeom>
        </p:spPr>
      </p:pic>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3311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6997" y="1644369"/>
            <a:ext cx="10658475" cy="1190625"/>
          </a:xfrm>
          <a:prstGeom prst="rect">
            <a:avLst/>
          </a:prstGeom>
        </p:spPr>
      </p:pic>
      <p:sp>
        <p:nvSpPr>
          <p:cNvPr id="5" name="TextBox 4">
            <a:extLst>
              <a:ext uri="{FF2B5EF4-FFF2-40B4-BE49-F238E27FC236}">
                <a16:creationId xmlns:a16="http://schemas.microsoft.com/office/drawing/2014/main" id="{7B5E8FCE-AA6D-3103-054A-84544432CEE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pic>
        <p:nvPicPr>
          <p:cNvPr id="7" name="Picture 6" descr="Chart, line chart&#10;&#10;Description automatically generated">
            <a:extLst>
              <a:ext uri="{FF2B5EF4-FFF2-40B4-BE49-F238E27FC236}">
                <a16:creationId xmlns:a16="http://schemas.microsoft.com/office/drawing/2014/main" id="{3AC9D03E-A732-7175-8D5D-B5571FB4E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843" y="2239681"/>
            <a:ext cx="7015046" cy="4200020"/>
          </a:xfrm>
          <a:prstGeom prst="rect">
            <a:avLst/>
          </a:prstGeom>
        </p:spPr>
      </p:pic>
      <p:sp>
        <p:nvSpPr>
          <p:cNvPr id="8" name="TextBox 7">
            <a:extLst>
              <a:ext uri="{FF2B5EF4-FFF2-40B4-BE49-F238E27FC236}">
                <a16:creationId xmlns:a16="http://schemas.microsoft.com/office/drawing/2014/main" id="{0B087025-9466-BCCF-DB98-7495017EDAF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D0EAD90F-CBF9-07AC-C35A-93669C8B2EFC}"/>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DC2901BC-4813-F1E2-267B-C0E65B10DF3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098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0460" y="1637179"/>
            <a:ext cx="7934325" cy="1181100"/>
          </a:xfrm>
          <a:prstGeom prst="rect">
            <a:avLst/>
          </a:prstGeom>
        </p:spPr>
      </p:pic>
      <p:sp>
        <p:nvSpPr>
          <p:cNvPr id="5" name="TextBox 4">
            <a:extLst>
              <a:ext uri="{FF2B5EF4-FFF2-40B4-BE49-F238E27FC236}">
                <a16:creationId xmlns:a16="http://schemas.microsoft.com/office/drawing/2014/main" id="{FC452886-C753-5E96-D8D4-6CB3236F389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pic>
        <p:nvPicPr>
          <p:cNvPr id="7" name="Picture 6" descr="Chart, line chart&#10;&#10;Description automatically generated">
            <a:extLst>
              <a:ext uri="{FF2B5EF4-FFF2-40B4-BE49-F238E27FC236}">
                <a16:creationId xmlns:a16="http://schemas.microsoft.com/office/drawing/2014/main" id="{6DF0A83D-0971-1D82-A477-592713B65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759" y="2227729"/>
            <a:ext cx="6917004" cy="4141321"/>
          </a:xfrm>
          <a:prstGeom prst="rect">
            <a:avLst/>
          </a:prstGeom>
        </p:spPr>
      </p:pic>
      <p:sp>
        <p:nvSpPr>
          <p:cNvPr id="8" name="TextBox 7">
            <a:extLst>
              <a:ext uri="{FF2B5EF4-FFF2-40B4-BE49-F238E27FC236}">
                <a16:creationId xmlns:a16="http://schemas.microsoft.com/office/drawing/2014/main" id="{1666A9EB-C25E-5D05-8C9D-DE4E61A1E29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1771BA48-FF52-05AE-C27D-D8CD5EE635EE}"/>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6045CA31-6706-24FF-87C6-C4FF1250B9C6}"/>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199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51" y="1381124"/>
            <a:ext cx="10195859" cy="3785652"/>
          </a:xfrm>
          <a:prstGeom prst="rect">
            <a:avLst/>
          </a:prstGeom>
          <a:noFill/>
        </p:spPr>
        <p:txBody>
          <a:bodyPr wrap="square" rtlCol="0">
            <a:spAutoFit/>
          </a:bodyPr>
          <a:lstStyle/>
          <a:p>
            <a:r>
              <a:rPr lang="en-GB" sz="2000" dirty="0">
                <a:latin typeface="Calibri" panose="020F0502020204030204" pitchFamily="34" charset="0"/>
              </a:rPr>
              <a:t>Fit a logistic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to the data set such that the cost function</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is minimal using gradient descent </a:t>
            </a:r>
          </a:p>
        </p:txBody>
      </p:sp>
      <p:pic>
        <p:nvPicPr>
          <p:cNvPr id="3" name="Picture 2"/>
          <p:cNvPicPr>
            <a:picLocks noChangeAspect="1"/>
          </p:cNvPicPr>
          <p:nvPr/>
        </p:nvPicPr>
        <p:blipFill>
          <a:blip r:embed="rId3"/>
          <a:stretch>
            <a:fillRect/>
          </a:stretch>
        </p:blipFill>
        <p:spPr>
          <a:xfrm>
            <a:off x="2779806" y="2084654"/>
            <a:ext cx="7124700" cy="676275"/>
          </a:xfrm>
          <a:prstGeom prst="rect">
            <a:avLst/>
          </a:prstGeom>
        </p:spPr>
      </p:pic>
      <p:pic>
        <p:nvPicPr>
          <p:cNvPr id="6" name="Picture 5"/>
          <p:cNvPicPr>
            <a:picLocks noChangeAspect="1"/>
          </p:cNvPicPr>
          <p:nvPr/>
        </p:nvPicPr>
        <p:blipFill>
          <a:blip r:embed="rId4"/>
          <a:stretch>
            <a:fillRect/>
          </a:stretch>
        </p:blipFill>
        <p:spPr>
          <a:xfrm>
            <a:off x="3851368" y="5244554"/>
            <a:ext cx="4981575" cy="828675"/>
          </a:xfrm>
          <a:prstGeom prst="rect">
            <a:avLst/>
          </a:prstGeom>
        </p:spPr>
      </p:pic>
      <p:pic>
        <p:nvPicPr>
          <p:cNvPr id="8" name="Picture 7"/>
          <p:cNvPicPr>
            <a:picLocks noChangeAspect="1"/>
          </p:cNvPicPr>
          <p:nvPr/>
        </p:nvPicPr>
        <p:blipFill>
          <a:blip r:embed="rId5"/>
          <a:stretch>
            <a:fillRect/>
          </a:stretch>
        </p:blipFill>
        <p:spPr>
          <a:xfrm>
            <a:off x="2445579" y="3464459"/>
            <a:ext cx="8454392" cy="1062110"/>
          </a:xfrm>
          <a:prstGeom prst="rect">
            <a:avLst/>
          </a:prstGeom>
        </p:spPr>
      </p:pic>
      <p:sp>
        <p:nvSpPr>
          <p:cNvPr id="2" name="TextBox 1">
            <a:extLst>
              <a:ext uri="{FF2B5EF4-FFF2-40B4-BE49-F238E27FC236}">
                <a16:creationId xmlns:a16="http://schemas.microsoft.com/office/drawing/2014/main" id="{2A2A9286-3E2C-C846-B564-2AAAE7FF5A2B}"/>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03F419B-8623-7F68-0A9C-86317B1A4A39}"/>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140F279D-E307-0CD6-4EA3-4CB83064DF0E}"/>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9" name="Straight Connector 8">
            <a:extLst>
              <a:ext uri="{FF2B5EF4-FFF2-40B4-BE49-F238E27FC236}">
                <a16:creationId xmlns:a16="http://schemas.microsoft.com/office/drawing/2014/main" id="{92DCDC03-ABE4-E7F0-49BF-8891DB722F1F}"/>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8732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E6F726-23B7-3B84-5F02-7F8D07EF61D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Multiclass classification: one-against-all</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FC8CB6FA-53B7-9665-AD26-57779C9E49D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6E5DB986-482E-D385-C954-60DE8EAEB4BB}"/>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C2ADBE06-56BB-9BA8-8A1D-8F08844CCE41}"/>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30" name="Picture 6" descr="Multiclass Classification Using Support Vector Machines | Baeldung on  Computer Science">
            <a:extLst>
              <a:ext uri="{FF2B5EF4-FFF2-40B4-BE49-F238E27FC236}">
                <a16:creationId xmlns:a16="http://schemas.microsoft.com/office/drawing/2014/main" id="{B6CF5014-0D10-E3B4-F4B7-13D91D9A2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564" y="1103406"/>
            <a:ext cx="5454456" cy="4651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89D069-3E86-7A94-41D1-E04078D98AC9}"/>
              </a:ext>
            </a:extLst>
          </p:cNvPr>
          <p:cNvSpPr txBox="1"/>
          <p:nvPr/>
        </p:nvSpPr>
        <p:spPr>
          <a:xfrm>
            <a:off x="599056" y="1498212"/>
            <a:ext cx="4898495" cy="3170099"/>
          </a:xfrm>
          <a:prstGeom prst="rect">
            <a:avLst/>
          </a:prstGeom>
          <a:noFill/>
        </p:spPr>
        <p:txBody>
          <a:bodyPr wrap="square" rtlCol="0">
            <a:spAutoFit/>
          </a:bodyPr>
          <a:lstStyle/>
          <a:p>
            <a:r>
              <a:rPr lang="en-GB" sz="2000" dirty="0">
                <a:latin typeface="Calibri" panose="020F0502020204030204" pitchFamily="34" charset="0"/>
              </a:rPr>
              <a:t>Fit a binary classifier for each class.</a:t>
            </a:r>
          </a:p>
          <a:p>
            <a:endParaRPr lang="en-GB" sz="2000" dirty="0">
              <a:latin typeface="Calibri" panose="020F0502020204030204" pitchFamily="34" charset="0"/>
            </a:endParaRPr>
          </a:p>
          <a:p>
            <a:r>
              <a:rPr lang="en-GB" sz="2000" dirty="0">
                <a:latin typeface="Calibri" panose="020F0502020204030204" pitchFamily="34" charset="0"/>
              </a:rPr>
              <a:t>Each binary classifier computes a probability prediction.</a:t>
            </a:r>
          </a:p>
          <a:p>
            <a:endParaRPr lang="en-GB" sz="2000" dirty="0">
              <a:latin typeface="Calibri" panose="020F0502020204030204" pitchFamily="34" charset="0"/>
            </a:endParaRPr>
          </a:p>
          <a:p>
            <a:r>
              <a:rPr lang="en-GB" sz="2000" dirty="0">
                <a:latin typeface="Calibri" panose="020F0502020204030204" pitchFamily="34" charset="0"/>
              </a:rPr>
              <a:t>The class with the highest probability is predicted.</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p:txBody>
      </p:sp>
    </p:spTree>
    <p:extLst>
      <p:ext uri="{BB962C8B-B14F-4D97-AF65-F5344CB8AC3E}">
        <p14:creationId xmlns:p14="http://schemas.microsoft.com/office/powerpoint/2010/main" val="3129767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5CC12-E9B6-4029-ADA5-04ECE81625A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E765C3-43CE-6481-CB48-DD0078F1928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C35DFD1-06E7-D69D-43B7-9CC8FEAC7C1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E9B6B544-B6CF-D2A8-BDD5-74B05F78B97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0CE2D28-C0CE-D35C-D4BA-56EF8610760B}"/>
              </a:ext>
            </a:extLst>
          </p:cNvPr>
          <p:cNvSpPr txBox="1"/>
          <p:nvPr/>
        </p:nvSpPr>
        <p:spPr>
          <a:xfrm>
            <a:off x="599056" y="1138518"/>
            <a:ext cx="10896135" cy="3785652"/>
          </a:xfrm>
          <a:prstGeom prst="rect">
            <a:avLst/>
          </a:prstGeom>
          <a:noFill/>
        </p:spPr>
        <p:txBody>
          <a:bodyPr wrap="square">
            <a:spAutoFit/>
          </a:bodyPr>
          <a:lstStyle/>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r>
              <a:rPr lang="en-GB" sz="2400" dirty="0">
                <a:latin typeface="+mj-lt"/>
              </a:rPr>
              <a:t>			      </a:t>
            </a:r>
            <a:r>
              <a:rPr lang="en-GB" sz="2400" dirty="0" err="1">
                <a:latin typeface="+mj-lt"/>
              </a:rPr>
              <a:t>breast_cancer_classification.ipynb</a:t>
            </a:r>
            <a:endParaRPr lang="en-GB" sz="2400" dirty="0">
              <a:latin typeface="+mj-lt"/>
            </a:endParaRPr>
          </a:p>
        </p:txBody>
      </p:sp>
      <p:pic>
        <p:nvPicPr>
          <p:cNvPr id="1026" name="Picture 2" descr="GitHub Logo and symbol, meaning, history, PNG, brand">
            <a:extLst>
              <a:ext uri="{FF2B5EF4-FFF2-40B4-BE49-F238E27FC236}">
                <a16:creationId xmlns:a16="http://schemas.microsoft.com/office/drawing/2014/main" id="{10F98252-34F6-3FA0-C1B0-49668B5EA7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8949" y="1267724"/>
            <a:ext cx="4836543" cy="2720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BB1AFE-819A-20D4-D444-D40ACCE59F1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400339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C5D52-CBD3-0416-7F66-EF23EDCAC6E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35C43DF-213B-7BD4-DC07-41EC13E91985}"/>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C71ED58C-606B-EF70-0DF1-4AF11972A43E}"/>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7D945A3B-4489-03DD-D1AD-6B2DFE10EE2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3B06A98-D64B-7FA9-E62A-99596DEE3E08}"/>
              </a:ext>
            </a:extLst>
          </p:cNvPr>
          <p:cNvPicPr>
            <a:picLocks noChangeAspect="1"/>
          </p:cNvPicPr>
          <p:nvPr/>
        </p:nvPicPr>
        <p:blipFill>
          <a:blip r:embed="rId3"/>
          <a:stretch>
            <a:fillRect/>
          </a:stretch>
        </p:blipFill>
        <p:spPr>
          <a:xfrm>
            <a:off x="1851804" y="1823692"/>
            <a:ext cx="8629114" cy="2701564"/>
          </a:xfrm>
          <a:prstGeom prst="rect">
            <a:avLst/>
          </a:prstGeom>
        </p:spPr>
      </p:pic>
      <p:sp>
        <p:nvSpPr>
          <p:cNvPr id="8" name="TextBox 7">
            <a:extLst>
              <a:ext uri="{FF2B5EF4-FFF2-40B4-BE49-F238E27FC236}">
                <a16:creationId xmlns:a16="http://schemas.microsoft.com/office/drawing/2014/main" id="{7ED2E1CE-ACCF-651C-B3CE-6A482FC3749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10742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B94D-7564-D613-EEB8-F9272B57DD1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657263-B862-390D-7C67-C6524A92FEF3}"/>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6" name="Picture 5">
            <a:extLst>
              <a:ext uri="{FF2B5EF4-FFF2-40B4-BE49-F238E27FC236}">
                <a16:creationId xmlns:a16="http://schemas.microsoft.com/office/drawing/2014/main" id="{4594CE61-E93A-A05C-23F4-7A94EFE3DAF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7" name="Straight Connector 6">
            <a:extLst>
              <a:ext uri="{FF2B5EF4-FFF2-40B4-BE49-F238E27FC236}">
                <a16:creationId xmlns:a16="http://schemas.microsoft.com/office/drawing/2014/main" id="{1D502F12-BAB0-E750-83E5-D14DF61BD3F5}"/>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7B948DF-9AF1-952C-841B-283CCCF3C6FD}"/>
              </a:ext>
            </a:extLst>
          </p:cNvPr>
          <p:cNvPicPr>
            <a:picLocks noChangeAspect="1"/>
          </p:cNvPicPr>
          <p:nvPr/>
        </p:nvPicPr>
        <p:blipFill>
          <a:blip r:embed="rId3"/>
          <a:stretch>
            <a:fillRect/>
          </a:stretch>
        </p:blipFill>
        <p:spPr>
          <a:xfrm>
            <a:off x="516074" y="1028752"/>
            <a:ext cx="11159852" cy="4952221"/>
          </a:xfrm>
          <a:prstGeom prst="rect">
            <a:avLst/>
          </a:prstGeom>
        </p:spPr>
      </p:pic>
      <p:sp>
        <p:nvSpPr>
          <p:cNvPr id="9" name="TextBox 8">
            <a:extLst>
              <a:ext uri="{FF2B5EF4-FFF2-40B4-BE49-F238E27FC236}">
                <a16:creationId xmlns:a16="http://schemas.microsoft.com/office/drawing/2014/main" id="{2201025E-BEC4-D619-D269-4982B779DB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74814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A7DF8-1C68-B3E7-08BB-AFFA0B163A7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3B83D0-A4F0-97C0-94F0-8C6B782D58A9}"/>
              </a:ext>
            </a:extLst>
          </p:cNvPr>
          <p:cNvSpPr txBox="1"/>
          <p:nvPr/>
        </p:nvSpPr>
        <p:spPr>
          <a:xfrm>
            <a:off x="8369300" y="1355579"/>
            <a:ext cx="3420374" cy="3970318"/>
          </a:xfrm>
          <a:prstGeom prst="rect">
            <a:avLst/>
          </a:prstGeom>
          <a:noFill/>
        </p:spPr>
        <p:txBody>
          <a:bodyPr wrap="square" rtlCol="0">
            <a:spAutoFit/>
          </a:bodyPr>
          <a:lstStyle/>
          <a:p>
            <a:r>
              <a:rPr lang="en-GB" dirty="0">
                <a:latin typeface="Calibri" panose="020F0502020204030204" pitchFamily="34" charset="0"/>
              </a:rPr>
              <a:t>label noise</a:t>
            </a:r>
          </a:p>
          <a:p>
            <a:endParaRPr lang="en-GB" dirty="0">
              <a:latin typeface="Calibri" panose="020F0502020204030204" pitchFamily="34" charset="0"/>
            </a:endParaRPr>
          </a:p>
          <a:p>
            <a:r>
              <a:rPr lang="en-GB" dirty="0">
                <a:latin typeface="Calibri" panose="020F0502020204030204" pitchFamily="34" charset="0"/>
              </a:rPr>
              <a:t>feature noise</a:t>
            </a:r>
          </a:p>
          <a:p>
            <a:pPr lvl="1"/>
            <a:endParaRPr lang="en-GB" dirty="0">
              <a:latin typeface="Calibri" panose="020F0502020204030204" pitchFamily="34" charset="0"/>
            </a:endParaRPr>
          </a:p>
          <a:p>
            <a:r>
              <a:rPr lang="en-GB" dirty="0">
                <a:latin typeface="Calibri" panose="020F0502020204030204" pitchFamily="34" charset="0"/>
              </a:rPr>
              <a:t>feature relevance</a:t>
            </a:r>
          </a:p>
          <a:p>
            <a:endParaRPr lang="en-GB" dirty="0">
              <a:latin typeface="Calibri" panose="020F0502020204030204" pitchFamily="34" charset="0"/>
            </a:endParaRPr>
          </a:p>
          <a:p>
            <a:r>
              <a:rPr lang="en-GB" dirty="0">
                <a:latin typeface="Calibri" panose="020F0502020204030204" pitchFamily="34" charset="0"/>
              </a:rPr>
              <a:t>relatively small train sets</a:t>
            </a:r>
          </a:p>
          <a:p>
            <a:endParaRPr lang="en-GB" dirty="0">
              <a:latin typeface="Calibri" panose="020F0502020204030204" pitchFamily="34" charset="0"/>
            </a:endParaRPr>
          </a:p>
          <a:p>
            <a:r>
              <a:rPr lang="en-US" dirty="0">
                <a:latin typeface="Calibri" panose="020F0502020204030204" pitchFamily="34" charset="0"/>
              </a:rPr>
              <a:t>don’t try to fit the data perfectly</a:t>
            </a:r>
          </a:p>
          <a:p>
            <a:endParaRPr lang="en-GB" dirty="0">
              <a:latin typeface="Calibri" panose="020F0502020204030204" pitchFamily="34" charset="0"/>
            </a:endParaRPr>
          </a:p>
          <a:p>
            <a:r>
              <a:rPr lang="en-US" dirty="0">
                <a:latin typeface="Calibri" panose="020F0502020204030204" pitchFamily="34" charset="0"/>
              </a:rPr>
              <a:t>don’t try to use all features</a:t>
            </a:r>
          </a:p>
          <a:p>
            <a:endParaRPr lang="en-US" dirty="0">
              <a:latin typeface="Calibri" panose="020F0502020204030204" pitchFamily="34" charset="0"/>
            </a:endParaRPr>
          </a:p>
          <a:p>
            <a:r>
              <a:rPr lang="en-US" dirty="0">
                <a:latin typeface="Calibri" panose="020F0502020204030204" pitchFamily="34" charset="0"/>
              </a:rPr>
              <a:t>notice how R</a:t>
            </a:r>
            <a:r>
              <a:rPr lang="en-US" baseline="30000" dirty="0">
                <a:latin typeface="Calibri" panose="020F0502020204030204" pitchFamily="34" charset="0"/>
              </a:rPr>
              <a:t>2</a:t>
            </a:r>
            <a:r>
              <a:rPr lang="en-US" dirty="0">
                <a:latin typeface="Calibri" panose="020F0502020204030204" pitchFamily="34" charset="0"/>
              </a:rPr>
              <a:t> on the train set does increase with </a:t>
            </a:r>
            <a:r>
              <a:rPr lang="en-US" i="1" dirty="0">
                <a:latin typeface="Calibri" panose="020F0502020204030204" pitchFamily="34" charset="0"/>
              </a:rPr>
              <a:t>d</a:t>
            </a:r>
          </a:p>
        </p:txBody>
      </p:sp>
      <p:sp>
        <p:nvSpPr>
          <p:cNvPr id="5" name="TextBox 4">
            <a:extLst>
              <a:ext uri="{FF2B5EF4-FFF2-40B4-BE49-F238E27FC236}">
                <a16:creationId xmlns:a16="http://schemas.microsoft.com/office/drawing/2014/main" id="{83AB0381-1410-D697-DBB2-E87B6015E2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regularization</a:t>
            </a:r>
            <a:endParaRPr lang="en-GB" sz="2800" dirty="0">
              <a:ea typeface="Lato" panose="020B0604020202020204" pitchFamily="34" charset="0"/>
              <a:cs typeface="Helvetica" panose="020B0604020202020204" pitchFamily="34" charset="0"/>
            </a:endParaRPr>
          </a:p>
        </p:txBody>
      </p:sp>
      <p:pic>
        <p:nvPicPr>
          <p:cNvPr id="9" name="Picture 8" descr="Chart, scatter chart&#10;&#10;Description automatically generated">
            <a:extLst>
              <a:ext uri="{FF2B5EF4-FFF2-40B4-BE49-F238E27FC236}">
                <a16:creationId xmlns:a16="http://schemas.microsoft.com/office/drawing/2014/main" id="{6D59D8E5-3395-9982-A649-1452DDD34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1" y="823433"/>
            <a:ext cx="8064499" cy="5593640"/>
          </a:xfrm>
          <a:prstGeom prst="rect">
            <a:avLst/>
          </a:prstGeom>
        </p:spPr>
      </p:pic>
      <p:sp>
        <p:nvSpPr>
          <p:cNvPr id="10" name="TextBox 9">
            <a:extLst>
              <a:ext uri="{FF2B5EF4-FFF2-40B4-BE49-F238E27FC236}">
                <a16:creationId xmlns:a16="http://schemas.microsoft.com/office/drawing/2014/main" id="{CCB454B7-E24B-FAD0-E1C6-B79CE88DDE5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95D1D471-686E-DA87-16FD-CEBADA38374A}"/>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A56F4527-E5CD-7099-A963-7ABC2A4ACD64}"/>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697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61719" y="2371801"/>
            <a:ext cx="9657080" cy="1677035"/>
          </a:xfrm>
          <a:prstGeom prst="rect">
            <a:avLst/>
          </a:prstGeom>
        </p:spPr>
        <p:txBody>
          <a:bodyPr vert="horz" wrap="square" lIns="0" tIns="12700" rIns="0" bIns="0" rtlCol="0">
            <a:spAutoFit/>
          </a:bodyPr>
          <a:lstStyle/>
          <a:p>
            <a:pPr marL="12700" marR="129539">
              <a:lnSpc>
                <a:spcPct val="100000"/>
              </a:lnSpc>
              <a:spcBef>
                <a:spcPts val="100"/>
              </a:spcBef>
            </a:pPr>
            <a:r>
              <a:rPr sz="2400" dirty="0">
                <a:latin typeface="Calibri"/>
                <a:cs typeface="Calibri"/>
              </a:rPr>
              <a:t>“</a:t>
            </a:r>
            <a:r>
              <a:rPr sz="2400" i="1" dirty="0">
                <a:latin typeface="Calibri"/>
                <a:cs typeface="Calibri"/>
              </a:rPr>
              <a:t>A</a:t>
            </a:r>
            <a:r>
              <a:rPr sz="2400" i="1" spc="-65" dirty="0">
                <a:latin typeface="Calibri"/>
                <a:cs typeface="Calibri"/>
              </a:rPr>
              <a:t> </a:t>
            </a:r>
            <a:r>
              <a:rPr sz="2400" i="1" spc="-10" dirty="0">
                <a:latin typeface="Calibri"/>
                <a:cs typeface="Calibri"/>
              </a:rPr>
              <a:t>computer</a:t>
            </a:r>
            <a:r>
              <a:rPr sz="2400" i="1" spc="-40" dirty="0">
                <a:latin typeface="Calibri"/>
                <a:cs typeface="Calibri"/>
              </a:rPr>
              <a:t> </a:t>
            </a:r>
            <a:r>
              <a:rPr sz="2400" i="1" dirty="0">
                <a:latin typeface="Calibri"/>
                <a:cs typeface="Calibri"/>
              </a:rPr>
              <a:t>program</a:t>
            </a:r>
            <a:r>
              <a:rPr sz="2400" i="1" spc="-45" dirty="0">
                <a:latin typeface="Calibri"/>
                <a:cs typeface="Calibri"/>
              </a:rPr>
              <a:t> </a:t>
            </a:r>
            <a:r>
              <a:rPr sz="2400" i="1" dirty="0">
                <a:latin typeface="Calibri"/>
                <a:cs typeface="Calibri"/>
              </a:rPr>
              <a:t>is</a:t>
            </a:r>
            <a:r>
              <a:rPr sz="2400" i="1" spc="-55" dirty="0">
                <a:latin typeface="Calibri"/>
                <a:cs typeface="Calibri"/>
              </a:rPr>
              <a:t> </a:t>
            </a:r>
            <a:r>
              <a:rPr sz="2400" i="1" dirty="0">
                <a:latin typeface="Calibri"/>
                <a:cs typeface="Calibri"/>
              </a:rPr>
              <a:t>said</a:t>
            </a:r>
            <a:r>
              <a:rPr sz="2400" i="1" spc="-50" dirty="0">
                <a:latin typeface="Calibri"/>
                <a:cs typeface="Calibri"/>
              </a:rPr>
              <a:t> </a:t>
            </a:r>
            <a:r>
              <a:rPr sz="2400" i="1" dirty="0">
                <a:latin typeface="Calibri"/>
                <a:cs typeface="Calibri"/>
              </a:rPr>
              <a:t>to</a:t>
            </a:r>
            <a:r>
              <a:rPr sz="2400" i="1" spc="-60" dirty="0">
                <a:latin typeface="Calibri"/>
                <a:cs typeface="Calibri"/>
              </a:rPr>
              <a:t> </a:t>
            </a:r>
            <a:r>
              <a:rPr sz="2400" i="1" dirty="0">
                <a:latin typeface="Calibri"/>
                <a:cs typeface="Calibri"/>
              </a:rPr>
              <a:t>learn</a:t>
            </a:r>
            <a:r>
              <a:rPr sz="2400" i="1" spc="-60" dirty="0">
                <a:latin typeface="Calibri"/>
                <a:cs typeface="Calibri"/>
              </a:rPr>
              <a:t> </a:t>
            </a:r>
            <a:r>
              <a:rPr sz="2400" i="1" dirty="0">
                <a:latin typeface="Calibri"/>
                <a:cs typeface="Calibri"/>
              </a:rPr>
              <a:t>from</a:t>
            </a:r>
            <a:r>
              <a:rPr sz="2400" i="1" spc="-30" dirty="0">
                <a:latin typeface="Calibri"/>
                <a:cs typeface="Calibri"/>
              </a:rPr>
              <a:t> </a:t>
            </a:r>
            <a:r>
              <a:rPr sz="2400" b="1" i="1" dirty="0">
                <a:latin typeface="Calibri"/>
                <a:cs typeface="Calibri"/>
              </a:rPr>
              <a:t>experience</a:t>
            </a:r>
            <a:r>
              <a:rPr sz="2400" b="1" i="1" spc="-60" dirty="0">
                <a:latin typeface="Calibri"/>
                <a:cs typeface="Calibri"/>
              </a:rPr>
              <a:t> </a:t>
            </a:r>
            <a:r>
              <a:rPr sz="2400" i="1" dirty="0">
                <a:latin typeface="Calibri"/>
                <a:cs typeface="Calibri"/>
              </a:rPr>
              <a:t>E</a:t>
            </a:r>
            <a:r>
              <a:rPr sz="2400" i="1" spc="-60" dirty="0">
                <a:latin typeface="Calibri"/>
                <a:cs typeface="Calibri"/>
              </a:rPr>
              <a:t> </a:t>
            </a:r>
            <a:r>
              <a:rPr sz="2400" i="1" dirty="0">
                <a:latin typeface="Calibri"/>
                <a:cs typeface="Calibri"/>
              </a:rPr>
              <a:t>with</a:t>
            </a:r>
            <a:r>
              <a:rPr sz="2400" i="1" spc="-65" dirty="0">
                <a:latin typeface="Calibri"/>
                <a:cs typeface="Calibri"/>
              </a:rPr>
              <a:t> </a:t>
            </a:r>
            <a:r>
              <a:rPr sz="2400" i="1" dirty="0">
                <a:latin typeface="Calibri"/>
                <a:cs typeface="Calibri"/>
              </a:rPr>
              <a:t>respect</a:t>
            </a:r>
            <a:r>
              <a:rPr sz="2400" i="1" spc="-45" dirty="0">
                <a:latin typeface="Calibri"/>
                <a:cs typeface="Calibri"/>
              </a:rPr>
              <a:t> </a:t>
            </a:r>
            <a:r>
              <a:rPr sz="2400" i="1" dirty="0">
                <a:latin typeface="Calibri"/>
                <a:cs typeface="Calibri"/>
              </a:rPr>
              <a:t>to</a:t>
            </a:r>
            <a:r>
              <a:rPr sz="2400" i="1" spc="-60" dirty="0">
                <a:latin typeface="Calibri"/>
                <a:cs typeface="Calibri"/>
              </a:rPr>
              <a:t> </a:t>
            </a:r>
            <a:r>
              <a:rPr sz="2400" i="1" spc="-20" dirty="0">
                <a:latin typeface="Calibri"/>
                <a:cs typeface="Calibri"/>
              </a:rPr>
              <a:t>some </a:t>
            </a:r>
            <a:r>
              <a:rPr sz="2400" i="1" dirty="0">
                <a:latin typeface="Calibri"/>
                <a:cs typeface="Calibri"/>
              </a:rPr>
              <a:t>class</a:t>
            </a:r>
            <a:r>
              <a:rPr sz="2400" i="1" spc="-90" dirty="0">
                <a:latin typeface="Calibri"/>
                <a:cs typeface="Calibri"/>
              </a:rPr>
              <a:t> </a:t>
            </a:r>
            <a:r>
              <a:rPr sz="2400" i="1" dirty="0">
                <a:latin typeface="Calibri"/>
                <a:cs typeface="Calibri"/>
              </a:rPr>
              <a:t>of</a:t>
            </a:r>
            <a:r>
              <a:rPr sz="2400" i="1" spc="-25" dirty="0">
                <a:latin typeface="Calibri"/>
                <a:cs typeface="Calibri"/>
              </a:rPr>
              <a:t> </a:t>
            </a:r>
            <a:r>
              <a:rPr sz="2400" b="1" i="1" dirty="0">
                <a:latin typeface="Calibri"/>
                <a:cs typeface="Calibri"/>
              </a:rPr>
              <a:t>tasks</a:t>
            </a:r>
            <a:r>
              <a:rPr sz="2400" b="1" i="1" spc="-50" dirty="0">
                <a:latin typeface="Calibri"/>
                <a:cs typeface="Calibri"/>
              </a:rPr>
              <a:t> </a:t>
            </a:r>
            <a:r>
              <a:rPr sz="2400" i="1" dirty="0">
                <a:latin typeface="Calibri"/>
                <a:cs typeface="Calibri"/>
              </a:rPr>
              <a:t>T</a:t>
            </a:r>
            <a:r>
              <a:rPr sz="2400" i="1" spc="-50" dirty="0">
                <a:latin typeface="Calibri"/>
                <a:cs typeface="Calibri"/>
              </a:rPr>
              <a:t> </a:t>
            </a:r>
            <a:r>
              <a:rPr sz="2400" i="1" dirty="0">
                <a:latin typeface="Calibri"/>
                <a:cs typeface="Calibri"/>
              </a:rPr>
              <a:t>and</a:t>
            </a:r>
            <a:r>
              <a:rPr sz="2400" i="1" spc="-30" dirty="0">
                <a:latin typeface="Calibri"/>
                <a:cs typeface="Calibri"/>
              </a:rPr>
              <a:t> </a:t>
            </a:r>
            <a:r>
              <a:rPr sz="2400" b="1" i="1" dirty="0">
                <a:latin typeface="Calibri"/>
                <a:cs typeface="Calibri"/>
              </a:rPr>
              <a:t>performance</a:t>
            </a:r>
            <a:r>
              <a:rPr sz="2400" b="1" i="1" spc="-55" dirty="0">
                <a:latin typeface="Calibri"/>
                <a:cs typeface="Calibri"/>
              </a:rPr>
              <a:t> </a:t>
            </a:r>
            <a:r>
              <a:rPr sz="2400" b="1" i="1" dirty="0">
                <a:latin typeface="Calibri"/>
                <a:cs typeface="Calibri"/>
              </a:rPr>
              <a:t>measure</a:t>
            </a:r>
            <a:r>
              <a:rPr sz="2400" b="1" i="1" spc="-50" dirty="0">
                <a:latin typeface="Calibri"/>
                <a:cs typeface="Calibri"/>
              </a:rPr>
              <a:t> </a:t>
            </a:r>
            <a:r>
              <a:rPr sz="2400" i="1" spc="-145" dirty="0">
                <a:latin typeface="Calibri"/>
                <a:cs typeface="Calibri"/>
              </a:rPr>
              <a:t>P,</a:t>
            </a:r>
            <a:r>
              <a:rPr sz="2400" i="1" spc="5" dirty="0">
                <a:latin typeface="Calibri"/>
                <a:cs typeface="Calibri"/>
              </a:rPr>
              <a:t> </a:t>
            </a:r>
            <a:r>
              <a:rPr sz="2400" i="1" dirty="0">
                <a:latin typeface="Calibri"/>
                <a:cs typeface="Calibri"/>
              </a:rPr>
              <a:t>if</a:t>
            </a:r>
            <a:r>
              <a:rPr sz="2400" i="1" spc="-45" dirty="0">
                <a:latin typeface="Calibri"/>
                <a:cs typeface="Calibri"/>
              </a:rPr>
              <a:t> </a:t>
            </a:r>
            <a:r>
              <a:rPr sz="2400" i="1" dirty="0">
                <a:latin typeface="Calibri"/>
                <a:cs typeface="Calibri"/>
              </a:rPr>
              <a:t>its</a:t>
            </a:r>
            <a:r>
              <a:rPr sz="2400" i="1" spc="-55" dirty="0">
                <a:latin typeface="Calibri"/>
                <a:cs typeface="Calibri"/>
              </a:rPr>
              <a:t> </a:t>
            </a:r>
            <a:r>
              <a:rPr sz="2400" i="1" spc="-10" dirty="0">
                <a:latin typeface="Calibri"/>
                <a:cs typeface="Calibri"/>
              </a:rPr>
              <a:t>performance</a:t>
            </a:r>
            <a:r>
              <a:rPr sz="2400" i="1" spc="-45" dirty="0">
                <a:latin typeface="Calibri"/>
                <a:cs typeface="Calibri"/>
              </a:rPr>
              <a:t> </a:t>
            </a:r>
            <a:r>
              <a:rPr sz="2400" i="1" dirty="0">
                <a:latin typeface="Calibri"/>
                <a:cs typeface="Calibri"/>
              </a:rPr>
              <a:t>at</a:t>
            </a:r>
            <a:r>
              <a:rPr sz="2400" i="1" spc="-45" dirty="0">
                <a:latin typeface="Calibri"/>
                <a:cs typeface="Calibri"/>
              </a:rPr>
              <a:t> </a:t>
            </a:r>
            <a:r>
              <a:rPr sz="2400" i="1" dirty="0">
                <a:latin typeface="Calibri"/>
                <a:cs typeface="Calibri"/>
              </a:rPr>
              <a:t>tasks</a:t>
            </a:r>
            <a:r>
              <a:rPr sz="2400" i="1" spc="-45" dirty="0">
                <a:latin typeface="Calibri"/>
                <a:cs typeface="Calibri"/>
              </a:rPr>
              <a:t> </a:t>
            </a:r>
            <a:r>
              <a:rPr sz="2400" i="1" dirty="0">
                <a:latin typeface="Calibri"/>
                <a:cs typeface="Calibri"/>
              </a:rPr>
              <a:t>in</a:t>
            </a:r>
            <a:r>
              <a:rPr sz="2400" i="1" spc="-55" dirty="0">
                <a:latin typeface="Calibri"/>
                <a:cs typeface="Calibri"/>
              </a:rPr>
              <a:t> </a:t>
            </a:r>
            <a:r>
              <a:rPr sz="2400" i="1" spc="-25" dirty="0">
                <a:latin typeface="Calibri"/>
                <a:cs typeface="Calibri"/>
              </a:rPr>
              <a:t>T, </a:t>
            </a:r>
            <a:r>
              <a:rPr sz="2400" i="1" dirty="0">
                <a:latin typeface="Calibri"/>
                <a:cs typeface="Calibri"/>
              </a:rPr>
              <a:t>as</a:t>
            </a:r>
            <a:r>
              <a:rPr sz="2400" i="1" spc="-105" dirty="0">
                <a:latin typeface="Calibri"/>
                <a:cs typeface="Calibri"/>
              </a:rPr>
              <a:t> </a:t>
            </a:r>
            <a:r>
              <a:rPr sz="2400" i="1" dirty="0">
                <a:latin typeface="Calibri"/>
                <a:cs typeface="Calibri"/>
              </a:rPr>
              <a:t>measured</a:t>
            </a:r>
            <a:r>
              <a:rPr sz="2400" i="1" spc="-45" dirty="0">
                <a:latin typeface="Calibri"/>
                <a:cs typeface="Calibri"/>
              </a:rPr>
              <a:t> </a:t>
            </a:r>
            <a:r>
              <a:rPr sz="2400" i="1" dirty="0">
                <a:latin typeface="Calibri"/>
                <a:cs typeface="Calibri"/>
              </a:rPr>
              <a:t>by</a:t>
            </a:r>
            <a:r>
              <a:rPr sz="2400" i="1" spc="-55" dirty="0">
                <a:latin typeface="Calibri"/>
                <a:cs typeface="Calibri"/>
              </a:rPr>
              <a:t> </a:t>
            </a:r>
            <a:r>
              <a:rPr sz="2400" i="1" spc="-145" dirty="0">
                <a:latin typeface="Calibri"/>
                <a:cs typeface="Calibri"/>
              </a:rPr>
              <a:t>P,</a:t>
            </a:r>
            <a:r>
              <a:rPr sz="2400" i="1" dirty="0">
                <a:latin typeface="Calibri"/>
                <a:cs typeface="Calibri"/>
              </a:rPr>
              <a:t> improves</a:t>
            </a:r>
            <a:r>
              <a:rPr sz="2400" i="1" spc="-35" dirty="0">
                <a:latin typeface="Calibri"/>
                <a:cs typeface="Calibri"/>
              </a:rPr>
              <a:t> </a:t>
            </a:r>
            <a:r>
              <a:rPr sz="2400" i="1" dirty="0">
                <a:latin typeface="Calibri"/>
                <a:cs typeface="Calibri"/>
              </a:rPr>
              <a:t>with</a:t>
            </a:r>
            <a:r>
              <a:rPr sz="2400" i="1" spc="-65" dirty="0">
                <a:latin typeface="Calibri"/>
                <a:cs typeface="Calibri"/>
              </a:rPr>
              <a:t> </a:t>
            </a:r>
            <a:r>
              <a:rPr sz="2400" i="1" spc="-10" dirty="0">
                <a:latin typeface="Calibri"/>
                <a:cs typeface="Calibri"/>
              </a:rPr>
              <a:t>experience</a:t>
            </a:r>
            <a:r>
              <a:rPr sz="2400" i="1" spc="-70" dirty="0">
                <a:latin typeface="Calibri"/>
                <a:cs typeface="Calibri"/>
              </a:rPr>
              <a:t> </a:t>
            </a:r>
            <a:r>
              <a:rPr sz="2400" i="1" spc="-25" dirty="0">
                <a:latin typeface="Calibri"/>
                <a:cs typeface="Calibri"/>
              </a:rPr>
              <a:t>E</a:t>
            </a:r>
            <a:r>
              <a:rPr sz="2400" spc="-25" dirty="0">
                <a:latin typeface="Calibri"/>
                <a:cs typeface="Calibri"/>
              </a:rPr>
              <a:t>.”</a:t>
            </a:r>
            <a:endParaRPr sz="2400" dirty="0">
              <a:latin typeface="Calibri"/>
              <a:cs typeface="Calibri"/>
            </a:endParaRPr>
          </a:p>
          <a:p>
            <a:pPr marR="5080" algn="r">
              <a:lnSpc>
                <a:spcPct val="100000"/>
              </a:lnSpc>
              <a:spcBef>
                <a:spcPts val="2200"/>
              </a:spcBef>
            </a:pPr>
            <a:r>
              <a:rPr sz="1800" dirty="0">
                <a:latin typeface="Calibri"/>
                <a:cs typeface="Calibri"/>
              </a:rPr>
              <a:t>--</a:t>
            </a:r>
            <a:r>
              <a:rPr sz="1800" spc="-25" dirty="0">
                <a:latin typeface="Calibri"/>
                <a:cs typeface="Calibri"/>
              </a:rPr>
              <a:t> </a:t>
            </a:r>
            <a:r>
              <a:rPr sz="1800" spc="-40" dirty="0">
                <a:latin typeface="Calibri"/>
                <a:cs typeface="Calibri"/>
              </a:rPr>
              <a:t>Tom</a:t>
            </a:r>
            <a:r>
              <a:rPr sz="1800" spc="-20" dirty="0">
                <a:latin typeface="Calibri"/>
                <a:cs typeface="Calibri"/>
              </a:rPr>
              <a:t> </a:t>
            </a:r>
            <a:r>
              <a:rPr sz="1800" spc="-10" dirty="0">
                <a:latin typeface="Calibri"/>
                <a:cs typeface="Calibri"/>
              </a:rPr>
              <a:t>Mitchell</a:t>
            </a:r>
            <a:endParaRPr sz="1800" dirty="0">
              <a:latin typeface="Calibri"/>
              <a:cs typeface="Calibri"/>
            </a:endParaRPr>
          </a:p>
        </p:txBody>
      </p:sp>
      <p:sp>
        <p:nvSpPr>
          <p:cNvPr id="8" name="TextBox 7">
            <a:extLst>
              <a:ext uri="{FF2B5EF4-FFF2-40B4-BE49-F238E27FC236}">
                <a16:creationId xmlns:a16="http://schemas.microsoft.com/office/drawing/2014/main" id="{BD125584-0D3A-BF39-CFDB-163257EED2E2}"/>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B0CF9A9D-C024-5DCE-F0D0-678AE2FEB7B0}"/>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6D8D4F8-B852-8400-D4F0-9BDFEEDEA86E}"/>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E72503-96A9-D237-44A9-D4BAE9B93260}"/>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911" y="1116240"/>
            <a:ext cx="10883501" cy="3139321"/>
          </a:xfrm>
          <a:prstGeom prst="rect">
            <a:avLst/>
          </a:prstGeom>
          <a:noFill/>
        </p:spPr>
        <p:txBody>
          <a:bodyPr wrap="square" rtlCol="0">
            <a:spAutoFit/>
          </a:bodyPr>
          <a:lstStyle/>
          <a:p>
            <a:r>
              <a:rPr lang="en-GB" dirty="0">
                <a:latin typeface="Calibri" panose="020F0502020204030204" pitchFamily="34" charset="0"/>
              </a:rPr>
              <a:t>Model regularization prevents overfitting by adding a </a:t>
            </a:r>
            <a:r>
              <a:rPr lang="en-GB" b="1" dirty="0">
                <a:latin typeface="Calibri" panose="020F0502020204030204" pitchFamily="34" charset="0"/>
              </a:rPr>
              <a:t>penalty term </a:t>
            </a:r>
            <a:r>
              <a:rPr lang="en-GB" dirty="0">
                <a:latin typeface="Calibri" panose="020F0502020204030204" pitchFamily="34" charset="0"/>
              </a:rPr>
              <a:t>to the loss function, discouraging overly complex models that memorize </a:t>
            </a:r>
            <a:r>
              <a:rPr lang="en-GB" b="1" dirty="0">
                <a:latin typeface="Calibri" panose="020F0502020204030204" pitchFamily="34" charset="0"/>
              </a:rPr>
              <a:t>noise</a:t>
            </a:r>
            <a:r>
              <a:rPr lang="en-GB" dirty="0">
                <a:latin typeface="Calibri" panose="020F0502020204030204" pitchFamily="34" charset="0"/>
              </a:rPr>
              <a:t> instead of learning patterns.</a:t>
            </a:r>
          </a:p>
          <a:p>
            <a:endParaRPr lang="en-GB" dirty="0">
              <a:latin typeface="Calibri" panose="020F0502020204030204" pitchFamily="34" charset="0"/>
            </a:endParaRPr>
          </a:p>
          <a:p>
            <a:r>
              <a:rPr lang="en-GB" b="1" dirty="0">
                <a:latin typeface="Calibri" panose="020F0502020204030204" pitchFamily="34" charset="0"/>
              </a:rPr>
              <a:t>L1</a:t>
            </a:r>
            <a:r>
              <a:rPr lang="en-GB" dirty="0">
                <a:latin typeface="Calibri" panose="020F0502020204030204" pitchFamily="34" charset="0"/>
              </a:rPr>
              <a:t> regularization (Lasso) adds the absolute values of weights, promoting sparsity by forcing some weights to become exactly zero, effectively selecting important features.</a:t>
            </a:r>
          </a:p>
          <a:p>
            <a:endParaRPr lang="en-GB" dirty="0">
              <a:latin typeface="Calibri" panose="020F0502020204030204" pitchFamily="34" charset="0"/>
            </a:endParaRPr>
          </a:p>
          <a:p>
            <a:r>
              <a:rPr lang="en-GB" b="1" dirty="0">
                <a:latin typeface="Calibri" panose="020F0502020204030204" pitchFamily="34" charset="0"/>
              </a:rPr>
              <a:t>L2</a:t>
            </a:r>
            <a:r>
              <a:rPr lang="en-GB" dirty="0">
                <a:latin typeface="Calibri" panose="020F0502020204030204" pitchFamily="34" charset="0"/>
              </a:rPr>
              <a:t> regularization (Ridge) adds the squared values of weights, preventing large weight values and ensuring smooth generalization without eliminating features.</a:t>
            </a:r>
          </a:p>
          <a:p>
            <a:endParaRPr lang="en-GB" dirty="0">
              <a:latin typeface="Calibri" panose="020F0502020204030204" pitchFamily="34" charset="0"/>
            </a:endParaRPr>
          </a:p>
          <a:p>
            <a:r>
              <a:rPr lang="en-GB" b="1" dirty="0">
                <a:latin typeface="Calibri" panose="020F0502020204030204" pitchFamily="34" charset="0"/>
              </a:rPr>
              <a:t>Elastic Net</a:t>
            </a:r>
            <a:r>
              <a:rPr lang="en-GB" dirty="0">
                <a:latin typeface="Calibri" panose="020F0502020204030204" pitchFamily="34" charset="0"/>
              </a:rPr>
              <a:t> combines L1 and L2 penalties, balancing feature selection and weight shrinkage, making it useful for high-dimensional datasets with correlated features.</a:t>
            </a:r>
            <a:endParaRPr lang="en-US" i="1" dirty="0">
              <a:latin typeface="Calibri" panose="020F0502020204030204" pitchFamily="34" charset="0"/>
            </a:endParaRPr>
          </a:p>
        </p:txBody>
      </p:sp>
      <p:sp>
        <p:nvSpPr>
          <p:cNvPr id="5" name="TextBox 4">
            <a:extLst>
              <a:ext uri="{FF2B5EF4-FFF2-40B4-BE49-F238E27FC236}">
                <a16:creationId xmlns:a16="http://schemas.microsoft.com/office/drawing/2014/main" id="{23F47C53-EA2F-3B0D-C56C-45A311817C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Model regularization</a:t>
            </a:r>
            <a:endParaRPr lang="en-GB" sz="2800" dirty="0">
              <a:ea typeface="Lato"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2BEDEF55-DA97-799D-2A4C-56ABAB555608}"/>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1" name="Picture 10">
            <a:extLst>
              <a:ext uri="{FF2B5EF4-FFF2-40B4-BE49-F238E27FC236}">
                <a16:creationId xmlns:a16="http://schemas.microsoft.com/office/drawing/2014/main" id="{67632F26-2C46-EA73-E85B-2DF5CA5CD39F}"/>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12" name="Straight Connector 11">
            <a:extLst>
              <a:ext uri="{FF2B5EF4-FFF2-40B4-BE49-F238E27FC236}">
                <a16:creationId xmlns:a16="http://schemas.microsoft.com/office/drawing/2014/main" id="{4647EF08-81E3-097F-C029-6EA59282BEB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6969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24193" y="2892293"/>
            <a:ext cx="3619500" cy="809625"/>
          </a:xfrm>
          <a:prstGeom prst="rect">
            <a:avLst/>
          </a:prstGeom>
        </p:spPr>
      </p:pic>
      <p:sp>
        <p:nvSpPr>
          <p:cNvPr id="6" name="TextBox 5"/>
          <p:cNvSpPr txBox="1"/>
          <p:nvPr/>
        </p:nvSpPr>
        <p:spPr>
          <a:xfrm>
            <a:off x="2816885" y="4791914"/>
            <a:ext cx="2585844" cy="523220"/>
          </a:xfrm>
          <a:prstGeom prst="rect">
            <a:avLst/>
          </a:prstGeom>
          <a:noFill/>
        </p:spPr>
        <p:txBody>
          <a:bodyPr wrap="square" rtlCol="0">
            <a:spAutoFit/>
          </a:bodyPr>
          <a:lstStyle/>
          <a:p>
            <a:r>
              <a:rPr lang="nl-NL" sz="2800" dirty="0">
                <a:latin typeface="Freestyle Script" panose="030804020302050B0404" pitchFamily="66" charset="0"/>
              </a:rPr>
              <a:t>regularized cost function</a:t>
            </a:r>
          </a:p>
        </p:txBody>
      </p:sp>
      <p:sp>
        <p:nvSpPr>
          <p:cNvPr id="7" name="Arc 6"/>
          <p:cNvSpPr/>
          <p:nvPr/>
        </p:nvSpPr>
        <p:spPr>
          <a:xfrm rot="8204895">
            <a:off x="2183185" y="444821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8" name="TextBox 7"/>
          <p:cNvSpPr txBox="1"/>
          <p:nvPr/>
        </p:nvSpPr>
        <p:spPr>
          <a:xfrm>
            <a:off x="3014488" y="2271002"/>
            <a:ext cx="2585844" cy="523220"/>
          </a:xfrm>
          <a:prstGeom prst="rect">
            <a:avLst/>
          </a:prstGeom>
          <a:noFill/>
        </p:spPr>
        <p:txBody>
          <a:bodyPr wrap="square" rtlCol="0">
            <a:spAutoFit/>
          </a:bodyPr>
          <a:lstStyle/>
          <a:p>
            <a:r>
              <a:rPr lang="nl-NL" sz="2800" dirty="0">
                <a:latin typeface="Freestyle Script" panose="030804020302050B0404" pitchFamily="66" charset="0"/>
              </a:rPr>
              <a:t>cost function</a:t>
            </a:r>
          </a:p>
        </p:txBody>
      </p:sp>
      <p:sp>
        <p:nvSpPr>
          <p:cNvPr id="9" name="Arc 8"/>
          <p:cNvSpPr/>
          <p:nvPr/>
        </p:nvSpPr>
        <p:spPr>
          <a:xfrm rot="15883054">
            <a:off x="2368835" y="237715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0" name="Picture 9"/>
          <p:cNvPicPr>
            <a:picLocks noChangeAspect="1"/>
          </p:cNvPicPr>
          <p:nvPr/>
        </p:nvPicPr>
        <p:blipFill>
          <a:blip r:embed="rId3"/>
          <a:stretch>
            <a:fillRect/>
          </a:stretch>
        </p:blipFill>
        <p:spPr>
          <a:xfrm>
            <a:off x="6204321" y="3812972"/>
            <a:ext cx="4524375" cy="838200"/>
          </a:xfrm>
          <a:prstGeom prst="rect">
            <a:avLst/>
          </a:prstGeom>
        </p:spPr>
      </p:pic>
      <p:pic>
        <p:nvPicPr>
          <p:cNvPr id="11" name="Picture 10"/>
          <p:cNvPicPr>
            <a:picLocks noChangeAspect="1"/>
          </p:cNvPicPr>
          <p:nvPr/>
        </p:nvPicPr>
        <p:blipFill>
          <a:blip r:embed="rId4"/>
          <a:stretch>
            <a:fillRect/>
          </a:stretch>
        </p:blipFill>
        <p:spPr>
          <a:xfrm>
            <a:off x="6344853" y="4897062"/>
            <a:ext cx="5200650" cy="809625"/>
          </a:xfrm>
          <a:prstGeom prst="rect">
            <a:avLst/>
          </a:prstGeom>
        </p:spPr>
      </p:pic>
      <p:pic>
        <p:nvPicPr>
          <p:cNvPr id="12" name="Picture 11"/>
          <p:cNvPicPr>
            <a:picLocks noChangeAspect="1"/>
          </p:cNvPicPr>
          <p:nvPr/>
        </p:nvPicPr>
        <p:blipFill>
          <a:blip r:embed="rId5"/>
          <a:stretch>
            <a:fillRect/>
          </a:stretch>
        </p:blipFill>
        <p:spPr>
          <a:xfrm>
            <a:off x="3771901" y="1218155"/>
            <a:ext cx="4686300" cy="638175"/>
          </a:xfrm>
          <a:prstGeom prst="rect">
            <a:avLst/>
          </a:prstGeom>
        </p:spPr>
      </p:pic>
      <p:pic>
        <p:nvPicPr>
          <p:cNvPr id="13" name="Picture 12"/>
          <p:cNvPicPr>
            <a:picLocks noChangeAspect="1"/>
          </p:cNvPicPr>
          <p:nvPr/>
        </p:nvPicPr>
        <p:blipFill>
          <a:blip r:embed="rId6"/>
          <a:stretch>
            <a:fillRect/>
          </a:stretch>
        </p:blipFill>
        <p:spPr>
          <a:xfrm>
            <a:off x="842121" y="3794478"/>
            <a:ext cx="4762500" cy="904875"/>
          </a:xfrm>
          <a:prstGeom prst="rect">
            <a:avLst/>
          </a:prstGeom>
        </p:spPr>
      </p:pic>
      <p:sp>
        <p:nvSpPr>
          <p:cNvPr id="2" name="TextBox 1">
            <a:extLst>
              <a:ext uri="{FF2B5EF4-FFF2-40B4-BE49-F238E27FC236}">
                <a16:creationId xmlns:a16="http://schemas.microsoft.com/office/drawing/2014/main" id="{2725E2C0-43C4-F4F0-D8BF-CF0807FB86CE}"/>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3DD9BC89-25DB-2FED-BF7C-9C0FA7FE404E}"/>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4" name="Picture 13">
            <a:extLst>
              <a:ext uri="{FF2B5EF4-FFF2-40B4-BE49-F238E27FC236}">
                <a16:creationId xmlns:a16="http://schemas.microsoft.com/office/drawing/2014/main" id="{44E78683-6D11-2EB0-C82C-DE3615420752}"/>
              </a:ext>
            </a:extLst>
          </p:cNvPr>
          <p:cNvPicPr>
            <a:picLocks noChangeAspect="1"/>
          </p:cNvPicPr>
          <p:nvPr/>
        </p:nvPicPr>
        <p:blipFill>
          <a:blip r:embed="rId7"/>
          <a:stretch>
            <a:fillRect/>
          </a:stretch>
        </p:blipFill>
        <p:spPr>
          <a:xfrm>
            <a:off x="66041" y="6286237"/>
            <a:ext cx="549743" cy="527971"/>
          </a:xfrm>
          <a:prstGeom prst="rect">
            <a:avLst/>
          </a:prstGeom>
        </p:spPr>
      </p:pic>
      <p:cxnSp>
        <p:nvCxnSpPr>
          <p:cNvPr id="15" name="Straight Connector 14">
            <a:extLst>
              <a:ext uri="{FF2B5EF4-FFF2-40B4-BE49-F238E27FC236}">
                <a16:creationId xmlns:a16="http://schemas.microsoft.com/office/drawing/2014/main" id="{9143C97F-3108-CAB7-D20E-A6AD219F0AC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609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48076" y="1243946"/>
            <a:ext cx="4933950" cy="581025"/>
          </a:xfrm>
          <a:prstGeom prst="rect">
            <a:avLst/>
          </a:prstGeom>
        </p:spPr>
      </p:pic>
      <p:sp>
        <p:nvSpPr>
          <p:cNvPr id="7" name="TextBox 6"/>
          <p:cNvSpPr txBox="1"/>
          <p:nvPr/>
        </p:nvSpPr>
        <p:spPr>
          <a:xfrm>
            <a:off x="3014488" y="2271002"/>
            <a:ext cx="2585844" cy="523220"/>
          </a:xfrm>
          <a:prstGeom prst="rect">
            <a:avLst/>
          </a:prstGeom>
          <a:noFill/>
        </p:spPr>
        <p:txBody>
          <a:bodyPr wrap="square" rtlCol="0">
            <a:spAutoFit/>
          </a:bodyPr>
          <a:lstStyle/>
          <a:p>
            <a:r>
              <a:rPr lang="nl-NL" sz="2800" dirty="0">
                <a:latin typeface="Freestyle Script" panose="030804020302050B0404" pitchFamily="66" charset="0"/>
              </a:rPr>
              <a:t>cost function</a:t>
            </a:r>
          </a:p>
        </p:txBody>
      </p:sp>
      <p:sp>
        <p:nvSpPr>
          <p:cNvPr id="8" name="Arc 7"/>
          <p:cNvSpPr/>
          <p:nvPr/>
        </p:nvSpPr>
        <p:spPr>
          <a:xfrm rot="15883054">
            <a:off x="2368835" y="2377151"/>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TextBox 9"/>
          <p:cNvSpPr txBox="1"/>
          <p:nvPr/>
        </p:nvSpPr>
        <p:spPr>
          <a:xfrm>
            <a:off x="3014488" y="5194389"/>
            <a:ext cx="2585844" cy="523220"/>
          </a:xfrm>
          <a:prstGeom prst="rect">
            <a:avLst/>
          </a:prstGeom>
          <a:noFill/>
        </p:spPr>
        <p:txBody>
          <a:bodyPr wrap="square" rtlCol="0">
            <a:spAutoFit/>
          </a:bodyPr>
          <a:lstStyle/>
          <a:p>
            <a:r>
              <a:rPr lang="nl-NL" sz="2800" dirty="0">
                <a:latin typeface="Freestyle Script" panose="030804020302050B0404" pitchFamily="66" charset="0"/>
              </a:rPr>
              <a:t>regularized cost function</a:t>
            </a:r>
          </a:p>
        </p:txBody>
      </p:sp>
      <p:sp>
        <p:nvSpPr>
          <p:cNvPr id="11" name="Arc 10"/>
          <p:cNvSpPr/>
          <p:nvPr/>
        </p:nvSpPr>
        <p:spPr>
          <a:xfrm rot="8204895">
            <a:off x="2380788" y="4850686"/>
            <a:ext cx="663411" cy="753057"/>
          </a:xfrm>
          <a:prstGeom prst="arc">
            <a:avLst>
              <a:gd name="adj1" fmla="val 16200000"/>
              <a:gd name="adj2" fmla="val 3146357"/>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2" name="Picture 1"/>
          <p:cNvPicPr>
            <a:picLocks noChangeAspect="1"/>
          </p:cNvPicPr>
          <p:nvPr/>
        </p:nvPicPr>
        <p:blipFill>
          <a:blip r:embed="rId4"/>
          <a:stretch>
            <a:fillRect/>
          </a:stretch>
        </p:blipFill>
        <p:spPr>
          <a:xfrm>
            <a:off x="1507873" y="2867430"/>
            <a:ext cx="7772457" cy="1009657"/>
          </a:xfrm>
          <a:prstGeom prst="rect">
            <a:avLst/>
          </a:prstGeom>
        </p:spPr>
      </p:pic>
      <p:pic>
        <p:nvPicPr>
          <p:cNvPr id="9" name="Picture 8"/>
          <p:cNvPicPr>
            <a:picLocks noChangeAspect="1"/>
          </p:cNvPicPr>
          <p:nvPr/>
        </p:nvPicPr>
        <p:blipFill>
          <a:blip r:embed="rId5"/>
          <a:stretch>
            <a:fillRect/>
          </a:stretch>
        </p:blipFill>
        <p:spPr>
          <a:xfrm>
            <a:off x="1561027" y="4038053"/>
            <a:ext cx="9263130" cy="995370"/>
          </a:xfrm>
          <a:prstGeom prst="rect">
            <a:avLst/>
          </a:prstGeom>
        </p:spPr>
      </p:pic>
      <p:sp>
        <p:nvSpPr>
          <p:cNvPr id="4" name="TextBox 3">
            <a:extLst>
              <a:ext uri="{FF2B5EF4-FFF2-40B4-BE49-F238E27FC236}">
                <a16:creationId xmlns:a16="http://schemas.microsoft.com/office/drawing/2014/main" id="{5E3AAC8A-A24A-385F-FDE1-CA64999166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logistic regression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423CD2C-B6BD-F055-4E36-2285AF95CB11}"/>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12" name="Picture 11">
            <a:extLst>
              <a:ext uri="{FF2B5EF4-FFF2-40B4-BE49-F238E27FC236}">
                <a16:creationId xmlns:a16="http://schemas.microsoft.com/office/drawing/2014/main" id="{ED35098F-9185-F93B-F349-881B92546C72}"/>
              </a:ext>
            </a:extLst>
          </p:cNvPr>
          <p:cNvPicPr>
            <a:picLocks noChangeAspect="1"/>
          </p:cNvPicPr>
          <p:nvPr/>
        </p:nvPicPr>
        <p:blipFill>
          <a:blip r:embed="rId6"/>
          <a:stretch>
            <a:fillRect/>
          </a:stretch>
        </p:blipFill>
        <p:spPr>
          <a:xfrm>
            <a:off x="66041" y="6286237"/>
            <a:ext cx="549743" cy="527971"/>
          </a:xfrm>
          <a:prstGeom prst="rect">
            <a:avLst/>
          </a:prstGeom>
        </p:spPr>
      </p:pic>
      <p:cxnSp>
        <p:nvCxnSpPr>
          <p:cNvPr id="13" name="Straight Connector 12">
            <a:extLst>
              <a:ext uri="{FF2B5EF4-FFF2-40B4-BE49-F238E27FC236}">
                <a16:creationId xmlns:a16="http://schemas.microsoft.com/office/drawing/2014/main" id="{B3017793-34AA-9DC0-C859-682B05E70F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315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038564" y="1651000"/>
            <a:ext cx="3865257" cy="3971362"/>
          </a:xfrm>
          <a:prstGeom prst="rect">
            <a:avLst/>
          </a:prstGeom>
        </p:spPr>
      </p:pic>
      <p:sp>
        <p:nvSpPr>
          <p:cNvPr id="3" name="TextBox 2">
            <a:extLst>
              <a:ext uri="{FF2B5EF4-FFF2-40B4-BE49-F238E27FC236}">
                <a16:creationId xmlns:a16="http://schemas.microsoft.com/office/drawing/2014/main" id="{4ACA086E-1C6C-CABC-C099-FA9F7F1F8CF9}"/>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pic>
        <p:nvPicPr>
          <p:cNvPr id="5" name="Picture 4" descr="Chart, scatter chart&#10;&#10;Description automatically generated">
            <a:extLst>
              <a:ext uri="{FF2B5EF4-FFF2-40B4-BE49-F238E27FC236}">
                <a16:creationId xmlns:a16="http://schemas.microsoft.com/office/drawing/2014/main" id="{4C9338A6-5730-717A-4354-BC9746154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1" y="983116"/>
            <a:ext cx="7609409" cy="5277984"/>
          </a:xfrm>
          <a:prstGeom prst="rect">
            <a:avLst/>
          </a:prstGeom>
        </p:spPr>
      </p:pic>
      <p:sp>
        <p:nvSpPr>
          <p:cNvPr id="8" name="TextBox 7">
            <a:extLst>
              <a:ext uri="{FF2B5EF4-FFF2-40B4-BE49-F238E27FC236}">
                <a16:creationId xmlns:a16="http://schemas.microsoft.com/office/drawing/2014/main" id="{2AAD639C-196B-7296-34B6-988F1B8E9D74}"/>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FD324325-F016-B255-03B5-03B5410F6311}"/>
              </a:ext>
            </a:extLst>
          </p:cNvPr>
          <p:cNvPicPr>
            <a:picLocks noChangeAspect="1"/>
          </p:cNvPicPr>
          <p:nvPr/>
        </p:nvPicPr>
        <p:blipFill>
          <a:blip r:embed="rId5"/>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9A528859-2D2C-89A7-76BE-03844A3C1CC7}"/>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3161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68757" y="1435219"/>
            <a:ext cx="4266521" cy="4043643"/>
          </a:xfrm>
          <a:prstGeom prst="rect">
            <a:avLst/>
          </a:prstGeom>
        </p:spPr>
      </p:pic>
      <p:sp>
        <p:nvSpPr>
          <p:cNvPr id="5" name="TextBox 4">
            <a:extLst>
              <a:ext uri="{FF2B5EF4-FFF2-40B4-BE49-F238E27FC236}">
                <a16:creationId xmlns:a16="http://schemas.microsoft.com/office/drawing/2014/main" id="{0C69F2B5-76E4-E544-9063-3A41B6136987}"/>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Regularized linear regression</a:t>
            </a:r>
            <a:endParaRPr lang="en-GB" sz="2800" dirty="0">
              <a:ea typeface="Lato"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E06927CD-4603-4AEA-6417-655A51BEBA66}"/>
              </a:ext>
            </a:extLst>
          </p:cNvPr>
          <p:cNvPicPr>
            <a:picLocks noChangeAspect="1"/>
          </p:cNvPicPr>
          <p:nvPr/>
        </p:nvPicPr>
        <p:blipFill>
          <a:blip r:embed="rId3"/>
          <a:stretch>
            <a:fillRect/>
          </a:stretch>
        </p:blipFill>
        <p:spPr>
          <a:xfrm>
            <a:off x="304800" y="1220501"/>
            <a:ext cx="6864350" cy="4416997"/>
          </a:xfrm>
          <a:prstGeom prst="rect">
            <a:avLst/>
          </a:prstGeom>
        </p:spPr>
      </p:pic>
      <p:sp>
        <p:nvSpPr>
          <p:cNvPr id="8" name="TextBox 7">
            <a:extLst>
              <a:ext uri="{FF2B5EF4-FFF2-40B4-BE49-F238E27FC236}">
                <a16:creationId xmlns:a16="http://schemas.microsoft.com/office/drawing/2014/main" id="{85B5E777-012E-45E0-07D0-A2455417A81A}"/>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00A45B74-2C86-209D-B4E2-22A86D1B6249}"/>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E0B5BEF-ABBD-739A-C4B9-E2AF4BC4A4B0}"/>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6366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22AC3-F1B7-C0F4-AC58-49A988EA981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6109B-A510-2923-F11F-770BB9BDF28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11E31A3B-C979-0C33-0467-392779BBDFA0}"/>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2D38B87D-357F-C29D-B86B-90561ECE0403}"/>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2683356-9D8B-3F50-AA9A-B1492B0F6E42}"/>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ED63B8D-973A-7C09-B0A5-72B95C33C554}"/>
              </a:ext>
            </a:extLst>
          </p:cNvPr>
          <p:cNvSpPr txBox="1"/>
          <p:nvPr/>
        </p:nvSpPr>
        <p:spPr>
          <a:xfrm>
            <a:off x="323440" y="1252204"/>
            <a:ext cx="10996097" cy="3139321"/>
          </a:xfrm>
          <a:prstGeom prst="rect">
            <a:avLst/>
          </a:prstGeom>
          <a:noFill/>
        </p:spPr>
        <p:txBody>
          <a:bodyPr wrap="square" rtlCol="0">
            <a:spAutoFit/>
          </a:bodyPr>
          <a:lstStyle/>
          <a:p>
            <a:r>
              <a:rPr lang="en-GB" dirty="0"/>
              <a:t>Support Vector Machines (SVMs) are powerful classification algorithms that find the optimal hyperplane to separate data points into different classes with the </a:t>
            </a:r>
            <a:r>
              <a:rPr lang="en-GB" b="1" dirty="0"/>
              <a:t>maximum margin</a:t>
            </a:r>
            <a:r>
              <a:rPr lang="en-GB" dirty="0"/>
              <a:t>.</a:t>
            </a:r>
          </a:p>
          <a:p>
            <a:endParaRPr lang="en-GB" dirty="0"/>
          </a:p>
          <a:p>
            <a:r>
              <a:rPr lang="en-GB" dirty="0"/>
              <a:t>SVM uses support vectors, which are the closest data points to the decision boundary, to define and position the hyperplane, making it robust to outliers.</a:t>
            </a:r>
          </a:p>
          <a:p>
            <a:endParaRPr lang="en-GB" dirty="0"/>
          </a:p>
          <a:p>
            <a:r>
              <a:rPr lang="en-GB" dirty="0"/>
              <a:t>It can handle non-linearly separable data using the kernel trick, which transforms input features into higher-dimensional spaces (e.g., polynomial, radial basis function (RBF)) to make data linearly separable.</a:t>
            </a:r>
          </a:p>
          <a:p>
            <a:endParaRPr lang="en-GB" dirty="0"/>
          </a:p>
          <a:p>
            <a:r>
              <a:rPr lang="en-GB" dirty="0"/>
              <a:t>SVM is effective for both classification and regression (SVR) and works well with small to medium-sized datasets but can be computationally expensive for large datasets.</a:t>
            </a:r>
            <a:endParaRPr lang="LID4096" dirty="0"/>
          </a:p>
        </p:txBody>
      </p:sp>
    </p:spTree>
    <p:extLst>
      <p:ext uri="{BB962C8B-B14F-4D97-AF65-F5344CB8AC3E}">
        <p14:creationId xmlns:p14="http://schemas.microsoft.com/office/powerpoint/2010/main" val="10039298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6946" y="3327306"/>
            <a:ext cx="10991850" cy="2390775"/>
          </a:xfrm>
          <a:prstGeom prst="rect">
            <a:avLst/>
          </a:prstGeom>
        </p:spPr>
      </p:pic>
      <p:pic>
        <p:nvPicPr>
          <p:cNvPr id="2" name="Picture 1"/>
          <p:cNvPicPr>
            <a:picLocks noChangeAspect="1"/>
          </p:cNvPicPr>
          <p:nvPr/>
        </p:nvPicPr>
        <p:blipFill>
          <a:blip r:embed="rId3"/>
          <a:stretch>
            <a:fillRect/>
          </a:stretch>
        </p:blipFill>
        <p:spPr>
          <a:xfrm>
            <a:off x="2009481" y="1681089"/>
            <a:ext cx="8454392" cy="1062110"/>
          </a:xfrm>
          <a:prstGeom prst="rect">
            <a:avLst/>
          </a:prstGeom>
        </p:spPr>
      </p:pic>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4"/>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1486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Logistic regression: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4631CE-FB05-E786-8CE2-67228F5BA071}"/>
              </a:ext>
            </a:extLst>
          </p:cNvPr>
          <p:cNvPicPr>
            <a:picLocks noChangeAspect="1"/>
          </p:cNvPicPr>
          <p:nvPr/>
        </p:nvPicPr>
        <p:blipFill>
          <a:blip r:embed="rId3"/>
          <a:stretch>
            <a:fillRect/>
          </a:stretch>
        </p:blipFill>
        <p:spPr>
          <a:xfrm>
            <a:off x="1291863" y="1276493"/>
            <a:ext cx="10420965" cy="4594305"/>
          </a:xfrm>
          <a:prstGeom prst="rect">
            <a:avLst/>
          </a:prstGeom>
        </p:spPr>
      </p:pic>
    </p:spTree>
    <p:extLst>
      <p:ext uri="{BB962C8B-B14F-4D97-AF65-F5344CB8AC3E}">
        <p14:creationId xmlns:p14="http://schemas.microsoft.com/office/powerpoint/2010/main" val="37232097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F94D7DD-F7CF-C234-09CB-30EC7EB648C5}"/>
              </a:ext>
            </a:extLst>
          </p:cNvPr>
          <p:cNvPicPr>
            <a:picLocks noChangeAspect="1"/>
          </p:cNvPicPr>
          <p:nvPr/>
        </p:nvPicPr>
        <p:blipFill>
          <a:blip r:embed="rId3"/>
          <a:stretch>
            <a:fillRect/>
          </a:stretch>
        </p:blipFill>
        <p:spPr>
          <a:xfrm>
            <a:off x="491431" y="1322527"/>
            <a:ext cx="7788368" cy="3525529"/>
          </a:xfrm>
          <a:prstGeom prst="rect">
            <a:avLst/>
          </a:prstGeom>
        </p:spPr>
      </p:pic>
      <p:sp>
        <p:nvSpPr>
          <p:cNvPr id="5" name="TextBox 4">
            <a:extLst>
              <a:ext uri="{FF2B5EF4-FFF2-40B4-BE49-F238E27FC236}">
                <a16:creationId xmlns:a16="http://schemas.microsoft.com/office/drawing/2014/main" id="{63A5469F-766D-406E-1017-70F42B3EBA59}"/>
              </a:ext>
            </a:extLst>
          </p:cNvPr>
          <p:cNvSpPr txBox="1"/>
          <p:nvPr/>
        </p:nvSpPr>
        <p:spPr>
          <a:xfrm>
            <a:off x="7483668" y="2609456"/>
            <a:ext cx="4287048" cy="1200329"/>
          </a:xfrm>
          <a:prstGeom prst="rect">
            <a:avLst/>
          </a:prstGeom>
          <a:noFill/>
        </p:spPr>
        <p:txBody>
          <a:bodyPr wrap="square" rtlCol="0">
            <a:spAutoFit/>
          </a:bodyPr>
          <a:lstStyle/>
          <a:p>
            <a:r>
              <a:rPr lang="nl-NL" dirty="0">
                <a:latin typeface="Calibri" panose="020F0502020204030204" pitchFamily="34" charset="0"/>
              </a:rPr>
              <a:t>replace cost function by piecewise linear function</a:t>
            </a:r>
          </a:p>
          <a:p>
            <a:endParaRPr lang="en-US" dirty="0">
              <a:latin typeface="Calibri" panose="020F0502020204030204" pitchFamily="34" charset="0"/>
            </a:endParaRPr>
          </a:p>
          <a:p>
            <a:r>
              <a:rPr lang="en-US" dirty="0">
                <a:latin typeface="Calibri" panose="020F0502020204030204" pitchFamily="34" charset="0"/>
              </a:rPr>
              <a:t>if </a:t>
            </a:r>
            <a:r>
              <a:rPr lang="en-US" i="1" dirty="0">
                <a:latin typeface="Calibri" panose="020F0502020204030204" pitchFamily="34" charset="0"/>
              </a:rPr>
              <a:t>y </a:t>
            </a:r>
            <a:r>
              <a:rPr lang="en-US" dirty="0">
                <a:latin typeface="Calibri" panose="020F0502020204030204" pitchFamily="34" charset="0"/>
              </a:rPr>
              <a:t>= 1 then the contribution to the cost is </a:t>
            </a:r>
          </a:p>
        </p:txBody>
      </p:sp>
      <p:pic>
        <p:nvPicPr>
          <p:cNvPr id="9" name="Picture 8">
            <a:extLst>
              <a:ext uri="{FF2B5EF4-FFF2-40B4-BE49-F238E27FC236}">
                <a16:creationId xmlns:a16="http://schemas.microsoft.com/office/drawing/2014/main" id="{FF98F6C4-6EDF-3246-7BDE-7BD7891FA38B}"/>
              </a:ext>
            </a:extLst>
          </p:cNvPr>
          <p:cNvPicPr>
            <a:picLocks noChangeAspect="1"/>
          </p:cNvPicPr>
          <p:nvPr/>
        </p:nvPicPr>
        <p:blipFill>
          <a:blip r:embed="rId4"/>
          <a:stretch>
            <a:fillRect/>
          </a:stretch>
        </p:blipFill>
        <p:spPr>
          <a:xfrm>
            <a:off x="7529412" y="3829399"/>
            <a:ext cx="3943379" cy="552454"/>
          </a:xfrm>
          <a:prstGeom prst="rect">
            <a:avLst/>
          </a:prstGeom>
        </p:spPr>
      </p:pic>
    </p:spTree>
    <p:extLst>
      <p:ext uri="{BB962C8B-B14F-4D97-AF65-F5344CB8AC3E}">
        <p14:creationId xmlns:p14="http://schemas.microsoft.com/office/powerpoint/2010/main" val="42504737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F94D7DD-F7CF-C234-09CB-30EC7EB648C5}"/>
              </a:ext>
            </a:extLst>
          </p:cNvPr>
          <p:cNvPicPr>
            <a:picLocks noChangeAspect="1"/>
          </p:cNvPicPr>
          <p:nvPr/>
        </p:nvPicPr>
        <p:blipFill>
          <a:blip r:embed="rId3"/>
          <a:stretch>
            <a:fillRect/>
          </a:stretch>
        </p:blipFill>
        <p:spPr>
          <a:xfrm>
            <a:off x="491431" y="1322527"/>
            <a:ext cx="7788368" cy="3525529"/>
          </a:xfrm>
          <a:prstGeom prst="rect">
            <a:avLst/>
          </a:prstGeom>
        </p:spPr>
      </p:pic>
      <p:sp>
        <p:nvSpPr>
          <p:cNvPr id="3" name="TextBox 2">
            <a:extLst>
              <a:ext uri="{FF2B5EF4-FFF2-40B4-BE49-F238E27FC236}">
                <a16:creationId xmlns:a16="http://schemas.microsoft.com/office/drawing/2014/main" id="{5E495573-4D90-C4AE-1E12-942AE0DD546D}"/>
              </a:ext>
            </a:extLst>
          </p:cNvPr>
          <p:cNvSpPr txBox="1"/>
          <p:nvPr/>
        </p:nvSpPr>
        <p:spPr>
          <a:xfrm>
            <a:off x="7483668" y="2609456"/>
            <a:ext cx="4164740" cy="1200329"/>
          </a:xfrm>
          <a:prstGeom prst="rect">
            <a:avLst/>
          </a:prstGeom>
          <a:noFill/>
        </p:spPr>
        <p:txBody>
          <a:bodyPr wrap="square" rtlCol="0">
            <a:spAutoFit/>
          </a:bodyPr>
          <a:lstStyle/>
          <a:p>
            <a:r>
              <a:rPr lang="nl-NL" dirty="0">
                <a:latin typeface="Calibri" panose="020F0502020204030204" pitchFamily="34" charset="0"/>
              </a:rPr>
              <a:t>replace cost function by piecewise linear function</a:t>
            </a:r>
          </a:p>
          <a:p>
            <a:endParaRPr lang="en-US" dirty="0">
              <a:latin typeface="Calibri" panose="020F0502020204030204" pitchFamily="34" charset="0"/>
            </a:endParaRPr>
          </a:p>
          <a:p>
            <a:r>
              <a:rPr lang="en-US" dirty="0">
                <a:latin typeface="Calibri" panose="020F0502020204030204" pitchFamily="34" charset="0"/>
              </a:rPr>
              <a:t>if </a:t>
            </a:r>
            <a:r>
              <a:rPr lang="en-US" i="1" dirty="0">
                <a:latin typeface="Calibri" panose="020F0502020204030204" pitchFamily="34" charset="0"/>
              </a:rPr>
              <a:t>y </a:t>
            </a:r>
            <a:r>
              <a:rPr lang="en-US" dirty="0">
                <a:latin typeface="Calibri" panose="020F0502020204030204" pitchFamily="34" charset="0"/>
              </a:rPr>
              <a:t>= 0 then the contribution to the cost is </a:t>
            </a:r>
          </a:p>
        </p:txBody>
      </p:sp>
      <p:pic>
        <p:nvPicPr>
          <p:cNvPr id="10" name="Picture 9">
            <a:extLst>
              <a:ext uri="{FF2B5EF4-FFF2-40B4-BE49-F238E27FC236}">
                <a16:creationId xmlns:a16="http://schemas.microsoft.com/office/drawing/2014/main" id="{ABE7BA77-E4F9-2C9B-9F40-482E8357F79D}"/>
              </a:ext>
            </a:extLst>
          </p:cNvPr>
          <p:cNvPicPr>
            <a:picLocks noChangeAspect="1"/>
          </p:cNvPicPr>
          <p:nvPr/>
        </p:nvPicPr>
        <p:blipFill>
          <a:blip r:embed="rId4"/>
          <a:stretch>
            <a:fillRect/>
          </a:stretch>
        </p:blipFill>
        <p:spPr>
          <a:xfrm>
            <a:off x="7483668" y="3809785"/>
            <a:ext cx="4005292" cy="590554"/>
          </a:xfrm>
          <a:prstGeom prst="rect">
            <a:avLst/>
          </a:prstGeom>
        </p:spPr>
      </p:pic>
    </p:spTree>
    <p:extLst>
      <p:ext uri="{BB962C8B-B14F-4D97-AF65-F5344CB8AC3E}">
        <p14:creationId xmlns:p14="http://schemas.microsoft.com/office/powerpoint/2010/main" val="2305688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109" y="6362605"/>
            <a:ext cx="11895455" cy="408305"/>
            <a:chOff x="109109" y="6362605"/>
            <a:chExt cx="11895455" cy="408305"/>
          </a:xfrm>
        </p:grpSpPr>
        <p:sp>
          <p:nvSpPr>
            <p:cNvPr id="3" name="object 3"/>
            <p:cNvSpPr/>
            <p:nvPr/>
          </p:nvSpPr>
          <p:spPr>
            <a:xfrm>
              <a:off x="612521" y="6546977"/>
              <a:ext cx="6350" cy="6350"/>
            </a:xfrm>
            <a:custGeom>
              <a:avLst/>
              <a:gdLst/>
              <a:ahLst/>
              <a:cxnLst/>
              <a:rect l="l" t="t" r="r" b="b"/>
              <a:pathLst>
                <a:path w="6350" h="6350">
                  <a:moveTo>
                    <a:pt x="0" y="3175"/>
                  </a:moveTo>
                  <a:lnTo>
                    <a:pt x="929" y="929"/>
                  </a:lnTo>
                  <a:lnTo>
                    <a:pt x="3175" y="0"/>
                  </a:lnTo>
                  <a:lnTo>
                    <a:pt x="5420" y="929"/>
                  </a:lnTo>
                  <a:lnTo>
                    <a:pt x="6350" y="3175"/>
                  </a:lnTo>
                  <a:lnTo>
                    <a:pt x="5420" y="5420"/>
                  </a:lnTo>
                  <a:lnTo>
                    <a:pt x="3175" y="6350"/>
                  </a:lnTo>
                  <a:lnTo>
                    <a:pt x="929" y="5420"/>
                  </a:lnTo>
                  <a:lnTo>
                    <a:pt x="0" y="3175"/>
                  </a:lnTo>
                  <a:close/>
                </a:path>
              </a:pathLst>
            </a:custGeom>
            <a:solidFill>
              <a:srgbClr val="5B9BD4"/>
            </a:solidFill>
          </p:spPr>
          <p:txBody>
            <a:bodyPr wrap="square" lIns="0" tIns="0" rIns="0" bIns="0" rtlCol="0"/>
            <a:lstStyle/>
            <a:p>
              <a:endParaRPr/>
            </a:p>
          </p:txBody>
        </p:sp>
        <p:sp>
          <p:nvSpPr>
            <p:cNvPr id="4" name="object 4"/>
            <p:cNvSpPr/>
            <p:nvPr/>
          </p:nvSpPr>
          <p:spPr>
            <a:xfrm>
              <a:off x="598932" y="6588252"/>
              <a:ext cx="11405235" cy="0"/>
            </a:xfrm>
            <a:custGeom>
              <a:avLst/>
              <a:gdLst/>
              <a:ahLst/>
              <a:cxnLst/>
              <a:rect l="l" t="t" r="r" b="b"/>
              <a:pathLst>
                <a:path w="11405235">
                  <a:moveTo>
                    <a:pt x="0" y="0"/>
                  </a:moveTo>
                  <a:lnTo>
                    <a:pt x="11405235" y="0"/>
                  </a:lnTo>
                </a:path>
              </a:pathLst>
            </a:custGeom>
            <a:ln w="6350">
              <a:solidFill>
                <a:srgbClr val="AEABAB"/>
              </a:solidFill>
            </a:ln>
          </p:spPr>
          <p:txBody>
            <a:bodyPr wrap="square" lIns="0" tIns="0" rIns="0" bIns="0" rtlCol="0"/>
            <a:lstStyle/>
            <a:p>
              <a:endParaRPr/>
            </a:p>
          </p:txBody>
        </p:sp>
      </p:grpSp>
      <p:sp>
        <p:nvSpPr>
          <p:cNvPr id="6" name="object 6"/>
          <p:cNvSpPr txBox="1"/>
          <p:nvPr/>
        </p:nvSpPr>
        <p:spPr>
          <a:xfrm>
            <a:off x="1061719" y="2371801"/>
            <a:ext cx="9657080" cy="1677035"/>
          </a:xfrm>
          <a:prstGeom prst="rect">
            <a:avLst/>
          </a:prstGeom>
        </p:spPr>
        <p:txBody>
          <a:bodyPr vert="horz" wrap="square" lIns="0" tIns="12700" rIns="0" bIns="0" rtlCol="0">
            <a:spAutoFit/>
          </a:bodyPr>
          <a:lstStyle/>
          <a:p>
            <a:pPr marL="12700" marR="129539">
              <a:lnSpc>
                <a:spcPct val="100000"/>
              </a:lnSpc>
              <a:spcBef>
                <a:spcPts val="100"/>
              </a:spcBef>
            </a:pPr>
            <a:r>
              <a:rPr sz="2400" dirty="0">
                <a:latin typeface="Calibri"/>
                <a:cs typeface="Calibri"/>
              </a:rPr>
              <a:t>“</a:t>
            </a:r>
            <a:r>
              <a:rPr sz="2400" i="1" dirty="0">
                <a:latin typeface="Calibri"/>
                <a:cs typeface="Calibri"/>
              </a:rPr>
              <a:t>A</a:t>
            </a:r>
            <a:r>
              <a:rPr sz="2400" i="1" spc="-65" dirty="0">
                <a:latin typeface="Calibri"/>
                <a:cs typeface="Calibri"/>
              </a:rPr>
              <a:t> </a:t>
            </a:r>
            <a:r>
              <a:rPr sz="2400" i="1" spc="-10" dirty="0">
                <a:latin typeface="Calibri"/>
                <a:cs typeface="Calibri"/>
              </a:rPr>
              <a:t>computer</a:t>
            </a:r>
            <a:r>
              <a:rPr sz="2400" i="1" spc="-40" dirty="0">
                <a:latin typeface="Calibri"/>
                <a:cs typeface="Calibri"/>
              </a:rPr>
              <a:t> </a:t>
            </a:r>
            <a:r>
              <a:rPr sz="2400" i="1" dirty="0">
                <a:latin typeface="Calibri"/>
                <a:cs typeface="Calibri"/>
              </a:rPr>
              <a:t>program</a:t>
            </a:r>
            <a:r>
              <a:rPr sz="2400" i="1" spc="-45" dirty="0">
                <a:latin typeface="Calibri"/>
                <a:cs typeface="Calibri"/>
              </a:rPr>
              <a:t> </a:t>
            </a:r>
            <a:r>
              <a:rPr sz="2400" i="1" dirty="0">
                <a:latin typeface="Calibri"/>
                <a:cs typeface="Calibri"/>
              </a:rPr>
              <a:t>is</a:t>
            </a:r>
            <a:r>
              <a:rPr sz="2400" i="1" spc="-55" dirty="0">
                <a:latin typeface="Calibri"/>
                <a:cs typeface="Calibri"/>
              </a:rPr>
              <a:t> </a:t>
            </a:r>
            <a:r>
              <a:rPr sz="2400" i="1" dirty="0">
                <a:latin typeface="Calibri"/>
                <a:cs typeface="Calibri"/>
              </a:rPr>
              <a:t>said</a:t>
            </a:r>
            <a:r>
              <a:rPr sz="2400" i="1" spc="-50" dirty="0">
                <a:latin typeface="Calibri"/>
                <a:cs typeface="Calibri"/>
              </a:rPr>
              <a:t> </a:t>
            </a:r>
            <a:r>
              <a:rPr sz="2400" i="1" dirty="0">
                <a:latin typeface="Calibri"/>
                <a:cs typeface="Calibri"/>
              </a:rPr>
              <a:t>to</a:t>
            </a:r>
            <a:r>
              <a:rPr sz="2400" i="1" spc="-60" dirty="0">
                <a:latin typeface="Calibri"/>
                <a:cs typeface="Calibri"/>
              </a:rPr>
              <a:t> </a:t>
            </a:r>
            <a:r>
              <a:rPr sz="2400" i="1" dirty="0">
                <a:latin typeface="Calibri"/>
                <a:cs typeface="Calibri"/>
              </a:rPr>
              <a:t>learn</a:t>
            </a:r>
            <a:r>
              <a:rPr sz="2400" i="1" spc="-60" dirty="0">
                <a:latin typeface="Calibri"/>
                <a:cs typeface="Calibri"/>
              </a:rPr>
              <a:t> </a:t>
            </a:r>
            <a:r>
              <a:rPr sz="2400" i="1" dirty="0">
                <a:latin typeface="Calibri"/>
                <a:cs typeface="Calibri"/>
              </a:rPr>
              <a:t>from</a:t>
            </a:r>
            <a:r>
              <a:rPr sz="2400" i="1" spc="-30" dirty="0">
                <a:latin typeface="Calibri"/>
                <a:cs typeface="Calibri"/>
              </a:rPr>
              <a:t> </a:t>
            </a:r>
            <a:r>
              <a:rPr sz="2400" b="1" i="1" dirty="0">
                <a:latin typeface="Calibri"/>
                <a:cs typeface="Calibri"/>
              </a:rPr>
              <a:t>experience</a:t>
            </a:r>
            <a:r>
              <a:rPr sz="2400" b="1" i="1" spc="-60" dirty="0">
                <a:latin typeface="Calibri"/>
                <a:cs typeface="Calibri"/>
              </a:rPr>
              <a:t> </a:t>
            </a:r>
            <a:r>
              <a:rPr sz="2400" i="1" dirty="0">
                <a:latin typeface="Calibri"/>
                <a:cs typeface="Calibri"/>
              </a:rPr>
              <a:t>E</a:t>
            </a:r>
            <a:r>
              <a:rPr sz="2400" i="1" spc="-60" dirty="0">
                <a:latin typeface="Calibri"/>
                <a:cs typeface="Calibri"/>
              </a:rPr>
              <a:t> </a:t>
            </a:r>
            <a:r>
              <a:rPr sz="2400" i="1" dirty="0">
                <a:latin typeface="Calibri"/>
                <a:cs typeface="Calibri"/>
              </a:rPr>
              <a:t>with</a:t>
            </a:r>
            <a:r>
              <a:rPr sz="2400" i="1" spc="-65" dirty="0">
                <a:latin typeface="Calibri"/>
                <a:cs typeface="Calibri"/>
              </a:rPr>
              <a:t> </a:t>
            </a:r>
            <a:r>
              <a:rPr sz="2400" i="1" dirty="0">
                <a:latin typeface="Calibri"/>
                <a:cs typeface="Calibri"/>
              </a:rPr>
              <a:t>respect</a:t>
            </a:r>
            <a:r>
              <a:rPr sz="2400" i="1" spc="-45" dirty="0">
                <a:latin typeface="Calibri"/>
                <a:cs typeface="Calibri"/>
              </a:rPr>
              <a:t> </a:t>
            </a:r>
            <a:r>
              <a:rPr sz="2400" i="1" dirty="0">
                <a:latin typeface="Calibri"/>
                <a:cs typeface="Calibri"/>
              </a:rPr>
              <a:t>to</a:t>
            </a:r>
            <a:r>
              <a:rPr sz="2400" i="1" spc="-60" dirty="0">
                <a:latin typeface="Calibri"/>
                <a:cs typeface="Calibri"/>
              </a:rPr>
              <a:t> </a:t>
            </a:r>
            <a:r>
              <a:rPr sz="2400" i="1" spc="-20" dirty="0">
                <a:latin typeface="Calibri"/>
                <a:cs typeface="Calibri"/>
              </a:rPr>
              <a:t>some </a:t>
            </a:r>
            <a:r>
              <a:rPr sz="2400" i="1" dirty="0">
                <a:latin typeface="Calibri"/>
                <a:cs typeface="Calibri"/>
              </a:rPr>
              <a:t>class</a:t>
            </a:r>
            <a:r>
              <a:rPr sz="2400" i="1" spc="-90" dirty="0">
                <a:latin typeface="Calibri"/>
                <a:cs typeface="Calibri"/>
              </a:rPr>
              <a:t> </a:t>
            </a:r>
            <a:r>
              <a:rPr sz="2400" i="1" dirty="0">
                <a:latin typeface="Calibri"/>
                <a:cs typeface="Calibri"/>
              </a:rPr>
              <a:t>of</a:t>
            </a:r>
            <a:r>
              <a:rPr sz="2400" i="1" spc="-25" dirty="0">
                <a:latin typeface="Calibri"/>
                <a:cs typeface="Calibri"/>
              </a:rPr>
              <a:t> </a:t>
            </a:r>
            <a:r>
              <a:rPr sz="2400" b="1" i="1" dirty="0">
                <a:solidFill>
                  <a:srgbClr val="FF0000"/>
                </a:solidFill>
                <a:latin typeface="Calibri"/>
                <a:cs typeface="Calibri"/>
              </a:rPr>
              <a:t>tasks</a:t>
            </a:r>
            <a:r>
              <a:rPr sz="2400" b="1" i="1" spc="-50" dirty="0">
                <a:solidFill>
                  <a:srgbClr val="FF0000"/>
                </a:solidFill>
                <a:latin typeface="Calibri"/>
                <a:cs typeface="Calibri"/>
              </a:rPr>
              <a:t> </a:t>
            </a:r>
            <a:r>
              <a:rPr sz="2400" i="1" dirty="0">
                <a:solidFill>
                  <a:srgbClr val="FF0000"/>
                </a:solidFill>
                <a:latin typeface="Calibri"/>
                <a:cs typeface="Calibri"/>
              </a:rPr>
              <a:t>T</a:t>
            </a:r>
            <a:r>
              <a:rPr sz="2400" i="1" spc="-50" dirty="0">
                <a:solidFill>
                  <a:srgbClr val="FF0000"/>
                </a:solidFill>
                <a:latin typeface="Calibri"/>
                <a:cs typeface="Calibri"/>
              </a:rPr>
              <a:t> </a:t>
            </a:r>
            <a:r>
              <a:rPr sz="2400" i="1" dirty="0">
                <a:latin typeface="Calibri"/>
                <a:cs typeface="Calibri"/>
              </a:rPr>
              <a:t>and</a:t>
            </a:r>
            <a:r>
              <a:rPr sz="2400" i="1" spc="-30" dirty="0">
                <a:latin typeface="Calibri"/>
                <a:cs typeface="Calibri"/>
              </a:rPr>
              <a:t> </a:t>
            </a:r>
            <a:r>
              <a:rPr sz="2400" b="1" i="1" dirty="0">
                <a:latin typeface="Calibri"/>
                <a:cs typeface="Calibri"/>
              </a:rPr>
              <a:t>performance</a:t>
            </a:r>
            <a:r>
              <a:rPr sz="2400" b="1" i="1" spc="-55" dirty="0">
                <a:latin typeface="Calibri"/>
                <a:cs typeface="Calibri"/>
              </a:rPr>
              <a:t> </a:t>
            </a:r>
            <a:r>
              <a:rPr sz="2400" b="1" i="1" dirty="0">
                <a:latin typeface="Calibri"/>
                <a:cs typeface="Calibri"/>
              </a:rPr>
              <a:t>measure</a:t>
            </a:r>
            <a:r>
              <a:rPr sz="2400" b="1" i="1" spc="-50" dirty="0">
                <a:latin typeface="Calibri"/>
                <a:cs typeface="Calibri"/>
              </a:rPr>
              <a:t> </a:t>
            </a:r>
            <a:r>
              <a:rPr sz="2400" i="1" spc="-145" dirty="0">
                <a:latin typeface="Calibri"/>
                <a:cs typeface="Calibri"/>
              </a:rPr>
              <a:t>P,</a:t>
            </a:r>
            <a:r>
              <a:rPr sz="2400" i="1" spc="5" dirty="0">
                <a:latin typeface="Calibri"/>
                <a:cs typeface="Calibri"/>
              </a:rPr>
              <a:t> </a:t>
            </a:r>
            <a:r>
              <a:rPr sz="2400" i="1" dirty="0">
                <a:latin typeface="Calibri"/>
                <a:cs typeface="Calibri"/>
              </a:rPr>
              <a:t>if</a:t>
            </a:r>
            <a:r>
              <a:rPr sz="2400" i="1" spc="-45" dirty="0">
                <a:latin typeface="Calibri"/>
                <a:cs typeface="Calibri"/>
              </a:rPr>
              <a:t> </a:t>
            </a:r>
            <a:r>
              <a:rPr sz="2400" i="1" dirty="0">
                <a:latin typeface="Calibri"/>
                <a:cs typeface="Calibri"/>
              </a:rPr>
              <a:t>its</a:t>
            </a:r>
            <a:r>
              <a:rPr sz="2400" i="1" spc="-55" dirty="0">
                <a:latin typeface="Calibri"/>
                <a:cs typeface="Calibri"/>
              </a:rPr>
              <a:t> </a:t>
            </a:r>
            <a:r>
              <a:rPr sz="2400" i="1" spc="-10" dirty="0">
                <a:latin typeface="Calibri"/>
                <a:cs typeface="Calibri"/>
              </a:rPr>
              <a:t>performance</a:t>
            </a:r>
            <a:r>
              <a:rPr sz="2400" i="1" spc="-45" dirty="0">
                <a:latin typeface="Calibri"/>
                <a:cs typeface="Calibri"/>
              </a:rPr>
              <a:t> </a:t>
            </a:r>
            <a:r>
              <a:rPr sz="2400" i="1" dirty="0">
                <a:latin typeface="Calibri"/>
                <a:cs typeface="Calibri"/>
              </a:rPr>
              <a:t>at</a:t>
            </a:r>
            <a:r>
              <a:rPr sz="2400" i="1" spc="-45" dirty="0">
                <a:latin typeface="Calibri"/>
                <a:cs typeface="Calibri"/>
              </a:rPr>
              <a:t> </a:t>
            </a:r>
            <a:r>
              <a:rPr sz="2400" i="1" dirty="0">
                <a:latin typeface="Calibri"/>
                <a:cs typeface="Calibri"/>
              </a:rPr>
              <a:t>tasks</a:t>
            </a:r>
            <a:r>
              <a:rPr sz="2400" i="1" spc="-45" dirty="0">
                <a:latin typeface="Calibri"/>
                <a:cs typeface="Calibri"/>
              </a:rPr>
              <a:t> </a:t>
            </a:r>
            <a:r>
              <a:rPr sz="2400" i="1" dirty="0">
                <a:latin typeface="Calibri"/>
                <a:cs typeface="Calibri"/>
              </a:rPr>
              <a:t>in</a:t>
            </a:r>
            <a:r>
              <a:rPr sz="2400" i="1" spc="-55" dirty="0">
                <a:latin typeface="Calibri"/>
                <a:cs typeface="Calibri"/>
              </a:rPr>
              <a:t> </a:t>
            </a:r>
            <a:r>
              <a:rPr sz="2400" i="1" spc="-25" dirty="0">
                <a:latin typeface="Calibri"/>
                <a:cs typeface="Calibri"/>
              </a:rPr>
              <a:t>T, </a:t>
            </a:r>
            <a:r>
              <a:rPr sz="2400" i="1" dirty="0">
                <a:latin typeface="Calibri"/>
                <a:cs typeface="Calibri"/>
              </a:rPr>
              <a:t>as</a:t>
            </a:r>
            <a:r>
              <a:rPr sz="2400" i="1" spc="-105" dirty="0">
                <a:latin typeface="Calibri"/>
                <a:cs typeface="Calibri"/>
              </a:rPr>
              <a:t> </a:t>
            </a:r>
            <a:r>
              <a:rPr sz="2400" i="1" dirty="0">
                <a:latin typeface="Calibri"/>
                <a:cs typeface="Calibri"/>
              </a:rPr>
              <a:t>measured</a:t>
            </a:r>
            <a:r>
              <a:rPr sz="2400" i="1" spc="-45" dirty="0">
                <a:latin typeface="Calibri"/>
                <a:cs typeface="Calibri"/>
              </a:rPr>
              <a:t> </a:t>
            </a:r>
            <a:r>
              <a:rPr sz="2400" i="1" dirty="0">
                <a:latin typeface="Calibri"/>
                <a:cs typeface="Calibri"/>
              </a:rPr>
              <a:t>by</a:t>
            </a:r>
            <a:r>
              <a:rPr sz="2400" i="1" spc="-55" dirty="0">
                <a:latin typeface="Calibri"/>
                <a:cs typeface="Calibri"/>
              </a:rPr>
              <a:t> </a:t>
            </a:r>
            <a:r>
              <a:rPr sz="2400" i="1" spc="-145" dirty="0">
                <a:latin typeface="Calibri"/>
                <a:cs typeface="Calibri"/>
              </a:rPr>
              <a:t>P,</a:t>
            </a:r>
            <a:r>
              <a:rPr sz="2400" i="1" dirty="0">
                <a:latin typeface="Calibri"/>
                <a:cs typeface="Calibri"/>
              </a:rPr>
              <a:t> improves</a:t>
            </a:r>
            <a:r>
              <a:rPr sz="2400" i="1" spc="-35" dirty="0">
                <a:latin typeface="Calibri"/>
                <a:cs typeface="Calibri"/>
              </a:rPr>
              <a:t> </a:t>
            </a:r>
            <a:r>
              <a:rPr sz="2400" i="1" dirty="0">
                <a:latin typeface="Calibri"/>
                <a:cs typeface="Calibri"/>
              </a:rPr>
              <a:t>with</a:t>
            </a:r>
            <a:r>
              <a:rPr sz="2400" i="1" spc="-65" dirty="0">
                <a:latin typeface="Calibri"/>
                <a:cs typeface="Calibri"/>
              </a:rPr>
              <a:t> </a:t>
            </a:r>
            <a:r>
              <a:rPr sz="2400" i="1" spc="-10" dirty="0">
                <a:latin typeface="Calibri"/>
                <a:cs typeface="Calibri"/>
              </a:rPr>
              <a:t>experience</a:t>
            </a:r>
            <a:r>
              <a:rPr sz="2400" i="1" spc="-70" dirty="0">
                <a:latin typeface="Calibri"/>
                <a:cs typeface="Calibri"/>
              </a:rPr>
              <a:t> </a:t>
            </a:r>
            <a:r>
              <a:rPr sz="2400" i="1" spc="-25" dirty="0">
                <a:latin typeface="Calibri"/>
                <a:cs typeface="Calibri"/>
              </a:rPr>
              <a:t>E</a:t>
            </a:r>
            <a:r>
              <a:rPr sz="2400" spc="-25" dirty="0">
                <a:latin typeface="Calibri"/>
                <a:cs typeface="Calibri"/>
              </a:rPr>
              <a:t>.”</a:t>
            </a:r>
            <a:endParaRPr sz="2400" dirty="0">
              <a:latin typeface="Calibri"/>
              <a:cs typeface="Calibri"/>
            </a:endParaRPr>
          </a:p>
          <a:p>
            <a:pPr marR="5080" algn="r">
              <a:lnSpc>
                <a:spcPct val="100000"/>
              </a:lnSpc>
              <a:spcBef>
                <a:spcPts val="2200"/>
              </a:spcBef>
            </a:pPr>
            <a:r>
              <a:rPr sz="1800" dirty="0">
                <a:latin typeface="Calibri"/>
                <a:cs typeface="Calibri"/>
              </a:rPr>
              <a:t>--</a:t>
            </a:r>
            <a:r>
              <a:rPr sz="1800" spc="-25" dirty="0">
                <a:latin typeface="Calibri"/>
                <a:cs typeface="Calibri"/>
              </a:rPr>
              <a:t> </a:t>
            </a:r>
            <a:r>
              <a:rPr sz="1800" spc="-40" dirty="0">
                <a:latin typeface="Calibri"/>
                <a:cs typeface="Calibri"/>
              </a:rPr>
              <a:t>Tom</a:t>
            </a:r>
            <a:r>
              <a:rPr sz="1800" spc="-20" dirty="0">
                <a:latin typeface="Calibri"/>
                <a:cs typeface="Calibri"/>
              </a:rPr>
              <a:t> </a:t>
            </a:r>
            <a:r>
              <a:rPr sz="1800" spc="-10" dirty="0">
                <a:latin typeface="Calibri"/>
                <a:cs typeface="Calibri"/>
              </a:rPr>
              <a:t>Mitchell</a:t>
            </a:r>
            <a:endParaRPr sz="1800" dirty="0">
              <a:latin typeface="Calibri"/>
              <a:cs typeface="Calibri"/>
            </a:endParaRPr>
          </a:p>
        </p:txBody>
      </p:sp>
      <p:sp>
        <p:nvSpPr>
          <p:cNvPr id="8" name="TextBox 7">
            <a:extLst>
              <a:ext uri="{FF2B5EF4-FFF2-40B4-BE49-F238E27FC236}">
                <a16:creationId xmlns:a16="http://schemas.microsoft.com/office/drawing/2014/main" id="{1892B7DA-1D5D-BE04-56A3-C491E396A5CB}"/>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9" name="Picture 8">
            <a:extLst>
              <a:ext uri="{FF2B5EF4-FFF2-40B4-BE49-F238E27FC236}">
                <a16:creationId xmlns:a16="http://schemas.microsoft.com/office/drawing/2014/main" id="{C9DBA5C4-A942-8760-5F42-5CFA86112797}"/>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10" name="Straight Connector 9">
            <a:extLst>
              <a:ext uri="{FF2B5EF4-FFF2-40B4-BE49-F238E27FC236}">
                <a16:creationId xmlns:a16="http://schemas.microsoft.com/office/drawing/2014/main" id="{311D2A6F-741B-29AD-CC94-D733CBB2047C}"/>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D8F1BF-D982-3976-C56B-7829A56D5982}"/>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Machine Learning</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6109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681EB4-6078-7483-BE9F-286A28A3E7A2}"/>
              </a:ext>
            </a:extLst>
          </p:cNvPr>
          <p:cNvSpPr txBox="1"/>
          <p:nvPr/>
        </p:nvSpPr>
        <p:spPr>
          <a:xfrm>
            <a:off x="1239027" y="1228397"/>
            <a:ext cx="10148047" cy="4401205"/>
          </a:xfrm>
          <a:prstGeom prst="rect">
            <a:avLst/>
          </a:prstGeom>
          <a:noFill/>
        </p:spPr>
        <p:txBody>
          <a:bodyPr wrap="square" rtlCol="0">
            <a:spAutoFit/>
          </a:bodyPr>
          <a:lstStyle/>
          <a:p>
            <a:r>
              <a:rPr lang="en-GB" sz="2000" dirty="0">
                <a:latin typeface="Calibri" panose="020F0502020204030204" pitchFamily="34" charset="0"/>
              </a:rPr>
              <a:t>Fit a linear model</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such that</a:t>
            </a: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endParaRPr lang="en-GB" sz="2000" dirty="0">
              <a:latin typeface="Calibri" panose="020F0502020204030204" pitchFamily="34" charset="0"/>
            </a:endParaRPr>
          </a:p>
          <a:p>
            <a:r>
              <a:rPr lang="en-GB" sz="2000" dirty="0">
                <a:latin typeface="Calibri" panose="020F0502020204030204" pitchFamily="34" charset="0"/>
              </a:rPr>
              <a:t>with                                                        and</a:t>
            </a:r>
          </a:p>
          <a:p>
            <a:endParaRPr lang="en-GB" sz="2000" dirty="0">
              <a:latin typeface="Calibri" panose="020F0502020204030204" pitchFamily="34" charset="0"/>
            </a:endParaRPr>
          </a:p>
          <a:p>
            <a:r>
              <a:rPr lang="en-GB" sz="2000" dirty="0">
                <a:latin typeface="Calibri" panose="020F0502020204030204" pitchFamily="34" charset="0"/>
              </a:rPr>
              <a:t>is minimized.  </a:t>
            </a:r>
          </a:p>
        </p:txBody>
      </p:sp>
      <p:pic>
        <p:nvPicPr>
          <p:cNvPr id="12" name="Picture 11">
            <a:extLst>
              <a:ext uri="{FF2B5EF4-FFF2-40B4-BE49-F238E27FC236}">
                <a16:creationId xmlns:a16="http://schemas.microsoft.com/office/drawing/2014/main" id="{F71DA6FC-C7BC-B488-CD59-BB28848C4FCD}"/>
              </a:ext>
            </a:extLst>
          </p:cNvPr>
          <p:cNvPicPr>
            <a:picLocks noChangeAspect="1"/>
          </p:cNvPicPr>
          <p:nvPr/>
        </p:nvPicPr>
        <p:blipFill>
          <a:blip r:embed="rId3"/>
          <a:stretch>
            <a:fillRect/>
          </a:stretch>
        </p:blipFill>
        <p:spPr>
          <a:xfrm>
            <a:off x="4773062" y="1768111"/>
            <a:ext cx="2268412" cy="698916"/>
          </a:xfrm>
          <a:prstGeom prst="rect">
            <a:avLst/>
          </a:prstGeom>
        </p:spPr>
      </p:pic>
      <p:pic>
        <p:nvPicPr>
          <p:cNvPr id="13" name="Picture 12">
            <a:extLst>
              <a:ext uri="{FF2B5EF4-FFF2-40B4-BE49-F238E27FC236}">
                <a16:creationId xmlns:a16="http://schemas.microsoft.com/office/drawing/2014/main" id="{0D5EB66D-0310-C0AE-E1D9-6EB7B18E27A4}"/>
              </a:ext>
            </a:extLst>
          </p:cNvPr>
          <p:cNvPicPr>
            <a:picLocks noChangeAspect="1"/>
          </p:cNvPicPr>
          <p:nvPr/>
        </p:nvPicPr>
        <p:blipFill>
          <a:blip r:embed="rId4"/>
          <a:stretch>
            <a:fillRect/>
          </a:stretch>
        </p:blipFill>
        <p:spPr>
          <a:xfrm>
            <a:off x="1805764" y="4530023"/>
            <a:ext cx="3105150" cy="561975"/>
          </a:xfrm>
          <a:prstGeom prst="rect">
            <a:avLst/>
          </a:prstGeom>
        </p:spPr>
      </p:pic>
      <p:pic>
        <p:nvPicPr>
          <p:cNvPr id="14" name="Picture 13">
            <a:extLst>
              <a:ext uri="{FF2B5EF4-FFF2-40B4-BE49-F238E27FC236}">
                <a16:creationId xmlns:a16="http://schemas.microsoft.com/office/drawing/2014/main" id="{E36B0A2D-1FDC-7125-9EAA-1F28E695B787}"/>
              </a:ext>
            </a:extLst>
          </p:cNvPr>
          <p:cNvPicPr>
            <a:picLocks noChangeAspect="1"/>
          </p:cNvPicPr>
          <p:nvPr/>
        </p:nvPicPr>
        <p:blipFill>
          <a:blip r:embed="rId5"/>
          <a:stretch>
            <a:fillRect/>
          </a:stretch>
        </p:blipFill>
        <p:spPr>
          <a:xfrm>
            <a:off x="5426012" y="4471515"/>
            <a:ext cx="2952750" cy="714375"/>
          </a:xfrm>
          <a:prstGeom prst="rect">
            <a:avLst/>
          </a:prstGeom>
        </p:spPr>
      </p:pic>
      <p:pic>
        <p:nvPicPr>
          <p:cNvPr id="3" name="Picture 2">
            <a:extLst>
              <a:ext uri="{FF2B5EF4-FFF2-40B4-BE49-F238E27FC236}">
                <a16:creationId xmlns:a16="http://schemas.microsoft.com/office/drawing/2014/main" id="{195DD4DA-76CE-28FD-1AE0-A42A746D1297}"/>
              </a:ext>
            </a:extLst>
          </p:cNvPr>
          <p:cNvPicPr>
            <a:picLocks noChangeAspect="1"/>
          </p:cNvPicPr>
          <p:nvPr/>
        </p:nvPicPr>
        <p:blipFill>
          <a:blip r:embed="rId6"/>
          <a:stretch>
            <a:fillRect/>
          </a:stretch>
        </p:blipFill>
        <p:spPr>
          <a:xfrm>
            <a:off x="2606637" y="3100324"/>
            <a:ext cx="7447167" cy="1183465"/>
          </a:xfrm>
          <a:prstGeom prst="rect">
            <a:avLst/>
          </a:prstGeom>
        </p:spPr>
      </p:pic>
    </p:spTree>
    <p:extLst>
      <p:ext uri="{BB962C8B-B14F-4D97-AF65-F5344CB8AC3E}">
        <p14:creationId xmlns:p14="http://schemas.microsoft.com/office/powerpoint/2010/main" val="38002462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B903D62-029C-EF91-7ADA-BC2A15A88E26}"/>
              </a:ext>
            </a:extLst>
          </p:cNvPr>
          <p:cNvPicPr>
            <a:picLocks noChangeAspect="1"/>
          </p:cNvPicPr>
          <p:nvPr/>
        </p:nvPicPr>
        <p:blipFill>
          <a:blip r:embed="rId3"/>
          <a:stretch>
            <a:fillRect/>
          </a:stretch>
        </p:blipFill>
        <p:spPr>
          <a:xfrm>
            <a:off x="1440503" y="916442"/>
            <a:ext cx="4543425" cy="4410075"/>
          </a:xfrm>
          <a:prstGeom prst="rect">
            <a:avLst/>
          </a:prstGeom>
        </p:spPr>
      </p:pic>
      <p:sp>
        <p:nvSpPr>
          <p:cNvPr id="3" name="TextBox 2">
            <a:extLst>
              <a:ext uri="{FF2B5EF4-FFF2-40B4-BE49-F238E27FC236}">
                <a16:creationId xmlns:a16="http://schemas.microsoft.com/office/drawing/2014/main" id="{DE1B4DDE-2B62-7E8D-CA0C-E8B23BC9D1A5}"/>
              </a:ext>
            </a:extLst>
          </p:cNvPr>
          <p:cNvSpPr txBox="1"/>
          <p:nvPr/>
        </p:nvSpPr>
        <p:spPr>
          <a:xfrm>
            <a:off x="6212923" y="1325318"/>
            <a:ext cx="4079387" cy="2308324"/>
          </a:xfrm>
          <a:prstGeom prst="rect">
            <a:avLst/>
          </a:prstGeom>
          <a:noFill/>
        </p:spPr>
        <p:txBody>
          <a:bodyPr wrap="square" rtlCol="0">
            <a:spAutoFit/>
          </a:bodyPr>
          <a:lstStyle/>
          <a:p>
            <a:r>
              <a:rPr lang="nl-NL" dirty="0">
                <a:latin typeface="Calibri" panose="020F0502020204030204" pitchFamily="34" charset="0"/>
              </a:rPr>
              <a:t>In this case the contribution to the cost needs to be small when the model predicts high values (&gt;0) and large when the model predicts low values (&lt;0).</a:t>
            </a:r>
          </a:p>
          <a:p>
            <a:endParaRPr lang="nl-NL" dirty="0">
              <a:latin typeface="Calibri" panose="020F0502020204030204" pitchFamily="34" charset="0"/>
            </a:endParaRPr>
          </a:p>
          <a:p>
            <a:r>
              <a:rPr lang="nl-NL" dirty="0">
                <a:latin typeface="Calibri" panose="020F0502020204030204" pitchFamily="34" charset="0"/>
              </a:rPr>
              <a:t>For SVMs we see that the contribution to cost decreases linearly and becomes zero when</a:t>
            </a:r>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84DB65A2-814D-7CAD-2CA3-44CB46D8701D}"/>
              </a:ext>
            </a:extLst>
          </p:cNvPr>
          <p:cNvPicPr>
            <a:picLocks noChangeAspect="1"/>
          </p:cNvPicPr>
          <p:nvPr/>
        </p:nvPicPr>
        <p:blipFill>
          <a:blip r:embed="rId4"/>
          <a:stretch>
            <a:fillRect/>
          </a:stretch>
        </p:blipFill>
        <p:spPr>
          <a:xfrm>
            <a:off x="7838278" y="3892051"/>
            <a:ext cx="828675" cy="409575"/>
          </a:xfrm>
          <a:prstGeom prst="rect">
            <a:avLst/>
          </a:prstGeom>
        </p:spPr>
      </p:pic>
    </p:spTree>
    <p:extLst>
      <p:ext uri="{BB962C8B-B14F-4D97-AF65-F5344CB8AC3E}">
        <p14:creationId xmlns:p14="http://schemas.microsoft.com/office/powerpoint/2010/main" val="36297860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982B08E-469B-F1DD-12E0-2D26C0D2EA65}"/>
              </a:ext>
            </a:extLst>
          </p:cNvPr>
          <p:cNvPicPr>
            <a:picLocks noChangeAspect="1"/>
          </p:cNvPicPr>
          <p:nvPr/>
        </p:nvPicPr>
        <p:blipFill>
          <a:blip r:embed="rId3"/>
          <a:stretch>
            <a:fillRect/>
          </a:stretch>
        </p:blipFill>
        <p:spPr>
          <a:xfrm>
            <a:off x="1342576" y="769159"/>
            <a:ext cx="4429125" cy="4486275"/>
          </a:xfrm>
          <a:prstGeom prst="rect">
            <a:avLst/>
          </a:prstGeom>
        </p:spPr>
      </p:pic>
      <p:sp>
        <p:nvSpPr>
          <p:cNvPr id="3" name="TextBox 2">
            <a:extLst>
              <a:ext uri="{FF2B5EF4-FFF2-40B4-BE49-F238E27FC236}">
                <a16:creationId xmlns:a16="http://schemas.microsoft.com/office/drawing/2014/main" id="{7362B76C-6D3A-C620-9B06-25E06D4717FA}"/>
              </a:ext>
            </a:extLst>
          </p:cNvPr>
          <p:cNvSpPr txBox="1"/>
          <p:nvPr/>
        </p:nvSpPr>
        <p:spPr>
          <a:xfrm>
            <a:off x="6147504" y="1071181"/>
            <a:ext cx="4079387" cy="3416320"/>
          </a:xfrm>
          <a:prstGeom prst="rect">
            <a:avLst/>
          </a:prstGeom>
          <a:noFill/>
        </p:spPr>
        <p:txBody>
          <a:bodyPr wrap="square" rtlCol="0">
            <a:spAutoFit/>
          </a:bodyPr>
          <a:lstStyle/>
          <a:p>
            <a:r>
              <a:rPr lang="nl-NL" dirty="0">
                <a:latin typeface="Calibri" panose="020F0502020204030204" pitchFamily="34" charset="0"/>
              </a:rPr>
              <a:t>In this case the contribution to the cost needs to be large when the model predicts high values (&gt;0) and small when the model predicts low values (&lt;0).</a:t>
            </a:r>
          </a:p>
          <a:p>
            <a:endParaRPr lang="nl-NL" dirty="0">
              <a:latin typeface="Calibri" panose="020F0502020204030204" pitchFamily="34" charset="0"/>
            </a:endParaRPr>
          </a:p>
          <a:p>
            <a:r>
              <a:rPr lang="nl-NL" dirty="0">
                <a:latin typeface="Calibri" panose="020F0502020204030204" pitchFamily="34" charset="0"/>
              </a:rPr>
              <a:t>For SVMs we see that the contribution to the cost is zero for </a:t>
            </a: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r>
              <a:rPr lang="nl-NL" dirty="0">
                <a:latin typeface="Calibri" panose="020F0502020204030204" pitchFamily="34" charset="0"/>
              </a:rPr>
              <a:t> </a:t>
            </a:r>
            <a:r>
              <a:rPr lang="nl-NL" dirty="0" err="1">
                <a:latin typeface="Calibri" panose="020F0502020204030204" pitchFamily="34" charset="0"/>
              </a:rPr>
              <a:t>and</a:t>
            </a:r>
            <a:r>
              <a:rPr lang="nl-NL" dirty="0">
                <a:latin typeface="Calibri" panose="020F0502020204030204" pitchFamily="34" charset="0"/>
              </a:rPr>
              <a:t> then increases linearly.</a:t>
            </a:r>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767839F9-240A-1466-6FF2-460153429AAC}"/>
              </a:ext>
            </a:extLst>
          </p:cNvPr>
          <p:cNvPicPr>
            <a:picLocks noChangeAspect="1"/>
          </p:cNvPicPr>
          <p:nvPr/>
        </p:nvPicPr>
        <p:blipFill>
          <a:blip r:embed="rId4"/>
          <a:stretch>
            <a:fillRect/>
          </a:stretch>
        </p:blipFill>
        <p:spPr>
          <a:xfrm>
            <a:off x="7526412" y="3370235"/>
            <a:ext cx="1019175" cy="457200"/>
          </a:xfrm>
          <a:prstGeom prst="rect">
            <a:avLst/>
          </a:prstGeom>
        </p:spPr>
      </p:pic>
    </p:spTree>
    <p:extLst>
      <p:ext uri="{BB962C8B-B14F-4D97-AF65-F5344CB8AC3E}">
        <p14:creationId xmlns:p14="http://schemas.microsoft.com/office/powerpoint/2010/main" val="28923568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C5531-79CA-C2A9-F35E-CABE78DBE20D}"/>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cost (loss function)</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3"/>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F86C13E-FED4-1DD0-6765-45C089A345F0}"/>
              </a:ext>
            </a:extLst>
          </p:cNvPr>
          <p:cNvPicPr>
            <a:picLocks noChangeAspect="1"/>
          </p:cNvPicPr>
          <p:nvPr/>
        </p:nvPicPr>
        <p:blipFill>
          <a:blip r:embed="rId4"/>
          <a:stretch>
            <a:fillRect/>
          </a:stretch>
        </p:blipFill>
        <p:spPr>
          <a:xfrm>
            <a:off x="401907" y="2483546"/>
            <a:ext cx="3018490" cy="2929897"/>
          </a:xfrm>
          <a:prstGeom prst="rect">
            <a:avLst/>
          </a:prstGeom>
        </p:spPr>
      </p:pic>
      <p:pic>
        <p:nvPicPr>
          <p:cNvPr id="3" name="Picture 2">
            <a:extLst>
              <a:ext uri="{FF2B5EF4-FFF2-40B4-BE49-F238E27FC236}">
                <a16:creationId xmlns:a16="http://schemas.microsoft.com/office/drawing/2014/main" id="{ED4D0330-EBB6-709B-A4F1-090173FF08D6}"/>
              </a:ext>
            </a:extLst>
          </p:cNvPr>
          <p:cNvPicPr>
            <a:picLocks noChangeAspect="1"/>
          </p:cNvPicPr>
          <p:nvPr/>
        </p:nvPicPr>
        <p:blipFill>
          <a:blip r:embed="rId5"/>
          <a:stretch>
            <a:fillRect/>
          </a:stretch>
        </p:blipFill>
        <p:spPr>
          <a:xfrm>
            <a:off x="3593063" y="2483546"/>
            <a:ext cx="2943681" cy="2981664"/>
          </a:xfrm>
          <a:prstGeom prst="rect">
            <a:avLst/>
          </a:prstGeom>
        </p:spPr>
      </p:pic>
      <p:pic>
        <p:nvPicPr>
          <p:cNvPr id="5" name="Picture 4">
            <a:extLst>
              <a:ext uri="{FF2B5EF4-FFF2-40B4-BE49-F238E27FC236}">
                <a16:creationId xmlns:a16="http://schemas.microsoft.com/office/drawing/2014/main" id="{03C07727-6AF6-8D83-855E-E3B2838559F8}"/>
              </a:ext>
            </a:extLst>
          </p:cNvPr>
          <p:cNvPicPr>
            <a:picLocks noChangeAspect="1"/>
          </p:cNvPicPr>
          <p:nvPr/>
        </p:nvPicPr>
        <p:blipFill>
          <a:blip r:embed="rId6"/>
          <a:stretch>
            <a:fillRect/>
          </a:stretch>
        </p:blipFill>
        <p:spPr>
          <a:xfrm>
            <a:off x="1851656" y="3277796"/>
            <a:ext cx="828675" cy="409575"/>
          </a:xfrm>
          <a:prstGeom prst="rect">
            <a:avLst/>
          </a:prstGeom>
        </p:spPr>
      </p:pic>
      <p:pic>
        <p:nvPicPr>
          <p:cNvPr id="9" name="Picture 8">
            <a:extLst>
              <a:ext uri="{FF2B5EF4-FFF2-40B4-BE49-F238E27FC236}">
                <a16:creationId xmlns:a16="http://schemas.microsoft.com/office/drawing/2014/main" id="{A167255C-7257-8CFA-D4F6-093C3DFECE90}"/>
              </a:ext>
            </a:extLst>
          </p:cNvPr>
          <p:cNvPicPr>
            <a:picLocks noChangeAspect="1"/>
          </p:cNvPicPr>
          <p:nvPr/>
        </p:nvPicPr>
        <p:blipFill>
          <a:blip r:embed="rId7"/>
          <a:stretch>
            <a:fillRect/>
          </a:stretch>
        </p:blipFill>
        <p:spPr>
          <a:xfrm>
            <a:off x="4360558" y="3339787"/>
            <a:ext cx="1019175" cy="457200"/>
          </a:xfrm>
          <a:prstGeom prst="rect">
            <a:avLst/>
          </a:prstGeom>
        </p:spPr>
      </p:pic>
      <p:sp>
        <p:nvSpPr>
          <p:cNvPr id="10" name="TextBox 9">
            <a:extLst>
              <a:ext uri="{FF2B5EF4-FFF2-40B4-BE49-F238E27FC236}">
                <a16:creationId xmlns:a16="http://schemas.microsoft.com/office/drawing/2014/main" id="{09F95630-9D82-437B-1997-B8E79A88FA1B}"/>
              </a:ext>
            </a:extLst>
          </p:cNvPr>
          <p:cNvSpPr txBox="1"/>
          <p:nvPr/>
        </p:nvSpPr>
        <p:spPr>
          <a:xfrm>
            <a:off x="7682291" y="630532"/>
            <a:ext cx="3849443" cy="2585323"/>
          </a:xfrm>
          <a:prstGeom prst="rect">
            <a:avLst/>
          </a:prstGeom>
          <a:noFill/>
        </p:spPr>
        <p:txBody>
          <a:bodyPr wrap="square" rtlCol="0">
            <a:spAutoFit/>
          </a:bodyPr>
          <a:lstStyle/>
          <a:p>
            <a:r>
              <a:rPr lang="nl-NL" dirty="0">
                <a:latin typeface="Calibri" panose="020F0502020204030204" pitchFamily="34" charset="0"/>
              </a:rPr>
              <a:t>Consider a train set with two classes that are perfectly linearly separable. </a:t>
            </a:r>
          </a:p>
          <a:p>
            <a:endParaRPr lang="nl-NL" dirty="0">
              <a:latin typeface="Calibri" panose="020F0502020204030204" pitchFamily="34" charset="0"/>
            </a:endParaRPr>
          </a:p>
          <a:p>
            <a:r>
              <a:rPr lang="nl-NL" dirty="0">
                <a:latin typeface="Calibri" panose="020F0502020204030204" pitchFamily="34" charset="0"/>
              </a:rPr>
              <a:t>The piecewise cost function can be made zero.</a:t>
            </a:r>
          </a:p>
          <a:p>
            <a:endParaRPr lang="nl-NL" dirty="0">
              <a:latin typeface="Calibri" panose="020F0502020204030204" pitchFamily="34" charset="0"/>
            </a:endParaRPr>
          </a:p>
          <a:p>
            <a:r>
              <a:rPr lang="nl-NL" dirty="0">
                <a:latin typeface="Calibri" panose="020F0502020204030204" pitchFamily="34" charset="0"/>
              </a:rPr>
              <a:t>The SVM objective can be written as</a:t>
            </a: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en-US" dirty="0">
              <a:latin typeface="Calibri" panose="020F0502020204030204" pitchFamily="34" charset="0"/>
            </a:endParaRPr>
          </a:p>
        </p:txBody>
      </p:sp>
      <p:pic>
        <p:nvPicPr>
          <p:cNvPr id="11" name="Picture 10">
            <a:extLst>
              <a:ext uri="{FF2B5EF4-FFF2-40B4-BE49-F238E27FC236}">
                <a16:creationId xmlns:a16="http://schemas.microsoft.com/office/drawing/2014/main" id="{2F49AADF-07D4-54C9-602A-9ADA3EB9D524}"/>
              </a:ext>
            </a:extLst>
          </p:cNvPr>
          <p:cNvPicPr>
            <a:picLocks noChangeAspect="1"/>
          </p:cNvPicPr>
          <p:nvPr/>
        </p:nvPicPr>
        <p:blipFill>
          <a:blip r:embed="rId8"/>
          <a:stretch>
            <a:fillRect/>
          </a:stretch>
        </p:blipFill>
        <p:spPr>
          <a:xfrm>
            <a:off x="1554293" y="5269946"/>
            <a:ext cx="819156" cy="390528"/>
          </a:xfrm>
          <a:prstGeom prst="rect">
            <a:avLst/>
          </a:prstGeom>
        </p:spPr>
      </p:pic>
      <p:pic>
        <p:nvPicPr>
          <p:cNvPr id="12" name="Picture 11">
            <a:extLst>
              <a:ext uri="{FF2B5EF4-FFF2-40B4-BE49-F238E27FC236}">
                <a16:creationId xmlns:a16="http://schemas.microsoft.com/office/drawing/2014/main" id="{E134F651-DCF5-E74C-6197-999966C1F369}"/>
              </a:ext>
            </a:extLst>
          </p:cNvPr>
          <p:cNvPicPr>
            <a:picLocks noChangeAspect="1"/>
          </p:cNvPicPr>
          <p:nvPr/>
        </p:nvPicPr>
        <p:blipFill>
          <a:blip r:embed="rId8"/>
          <a:stretch>
            <a:fillRect/>
          </a:stretch>
        </p:blipFill>
        <p:spPr>
          <a:xfrm>
            <a:off x="4795636" y="5269946"/>
            <a:ext cx="819156" cy="390528"/>
          </a:xfrm>
          <a:prstGeom prst="rect">
            <a:avLst/>
          </a:prstGeom>
        </p:spPr>
      </p:pic>
      <p:pic>
        <p:nvPicPr>
          <p:cNvPr id="14" name="Picture 13">
            <a:extLst>
              <a:ext uri="{FF2B5EF4-FFF2-40B4-BE49-F238E27FC236}">
                <a16:creationId xmlns:a16="http://schemas.microsoft.com/office/drawing/2014/main" id="{7C093381-549D-2CAE-E9C3-C4CC025E26A0}"/>
              </a:ext>
            </a:extLst>
          </p:cNvPr>
          <p:cNvPicPr>
            <a:picLocks noChangeAspect="1"/>
          </p:cNvPicPr>
          <p:nvPr/>
        </p:nvPicPr>
        <p:blipFill>
          <a:blip r:embed="rId9"/>
          <a:stretch>
            <a:fillRect/>
          </a:stretch>
        </p:blipFill>
        <p:spPr>
          <a:xfrm>
            <a:off x="7383566" y="3123595"/>
            <a:ext cx="4148168" cy="1985977"/>
          </a:xfrm>
          <a:prstGeom prst="rect">
            <a:avLst/>
          </a:prstGeom>
        </p:spPr>
      </p:pic>
      <p:pic>
        <p:nvPicPr>
          <p:cNvPr id="16" name="Picture 15">
            <a:extLst>
              <a:ext uri="{FF2B5EF4-FFF2-40B4-BE49-F238E27FC236}">
                <a16:creationId xmlns:a16="http://schemas.microsoft.com/office/drawing/2014/main" id="{E73FC3C8-ECE9-390E-044A-F1BAFDEFB90D}"/>
              </a:ext>
            </a:extLst>
          </p:cNvPr>
          <p:cNvPicPr>
            <a:picLocks noChangeAspect="1"/>
          </p:cNvPicPr>
          <p:nvPr/>
        </p:nvPicPr>
        <p:blipFill>
          <a:blip r:embed="rId10"/>
          <a:stretch>
            <a:fillRect/>
          </a:stretch>
        </p:blipFill>
        <p:spPr>
          <a:xfrm>
            <a:off x="521228" y="988860"/>
            <a:ext cx="6143670" cy="976320"/>
          </a:xfrm>
          <a:prstGeom prst="rect">
            <a:avLst/>
          </a:prstGeom>
        </p:spPr>
      </p:pic>
    </p:spTree>
    <p:extLst>
      <p:ext uri="{BB962C8B-B14F-4D97-AF65-F5344CB8AC3E}">
        <p14:creationId xmlns:p14="http://schemas.microsoft.com/office/powerpoint/2010/main" val="31592809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43ACEE2-5730-5BC2-2267-B9C841B9AF24}"/>
              </a:ext>
            </a:extLst>
          </p:cNvPr>
          <p:cNvPicPr>
            <a:picLocks noChangeAspect="1"/>
          </p:cNvPicPr>
          <p:nvPr/>
        </p:nvPicPr>
        <p:blipFill>
          <a:blip r:embed="rId3"/>
          <a:stretch>
            <a:fillRect/>
          </a:stretch>
        </p:blipFill>
        <p:spPr>
          <a:xfrm>
            <a:off x="2828469" y="212432"/>
            <a:ext cx="6535062" cy="5877745"/>
          </a:xfrm>
          <a:prstGeom prst="rect">
            <a:avLst/>
          </a:prstGeom>
        </p:spPr>
      </p:pic>
    </p:spTree>
    <p:extLst>
      <p:ext uri="{BB962C8B-B14F-4D97-AF65-F5344CB8AC3E}">
        <p14:creationId xmlns:p14="http://schemas.microsoft.com/office/powerpoint/2010/main" val="8478360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613A11E-9A7B-1D97-E03D-0EE0B50A6C48}"/>
              </a:ext>
            </a:extLst>
          </p:cNvPr>
          <p:cNvPicPr>
            <a:picLocks noChangeAspect="1"/>
          </p:cNvPicPr>
          <p:nvPr/>
        </p:nvPicPr>
        <p:blipFill>
          <a:blip r:embed="rId3"/>
          <a:stretch>
            <a:fillRect/>
          </a:stretch>
        </p:blipFill>
        <p:spPr>
          <a:xfrm>
            <a:off x="2875214" y="178365"/>
            <a:ext cx="6554115" cy="5868219"/>
          </a:xfrm>
          <a:prstGeom prst="rect">
            <a:avLst/>
          </a:prstGeom>
        </p:spPr>
      </p:pic>
    </p:spTree>
    <p:extLst>
      <p:ext uri="{BB962C8B-B14F-4D97-AF65-F5344CB8AC3E}">
        <p14:creationId xmlns:p14="http://schemas.microsoft.com/office/powerpoint/2010/main" val="27149355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A0AB250-4C57-C8F8-F192-8049883CD517}"/>
              </a:ext>
            </a:extLst>
          </p:cNvPr>
          <p:cNvPicPr>
            <a:picLocks noChangeAspect="1"/>
          </p:cNvPicPr>
          <p:nvPr/>
        </p:nvPicPr>
        <p:blipFill>
          <a:blip r:embed="rId3"/>
          <a:stretch>
            <a:fillRect/>
          </a:stretch>
        </p:blipFill>
        <p:spPr>
          <a:xfrm>
            <a:off x="3559156" y="1050101"/>
            <a:ext cx="4591050" cy="4314825"/>
          </a:xfrm>
          <a:prstGeom prst="rect">
            <a:avLst/>
          </a:prstGeom>
        </p:spPr>
      </p:pic>
      <p:cxnSp>
        <p:nvCxnSpPr>
          <p:cNvPr id="4" name="Straight Connector 3">
            <a:extLst>
              <a:ext uri="{FF2B5EF4-FFF2-40B4-BE49-F238E27FC236}">
                <a16:creationId xmlns:a16="http://schemas.microsoft.com/office/drawing/2014/main" id="{4D274962-DB4C-8167-01F9-306C5A02E3C8}"/>
              </a:ext>
            </a:extLst>
          </p:cNvPr>
          <p:cNvCxnSpPr>
            <a:cxnSpLocks/>
          </p:cNvCxnSpPr>
          <p:nvPr/>
        </p:nvCxnSpPr>
        <p:spPr>
          <a:xfrm flipV="1">
            <a:off x="4385598" y="2162232"/>
            <a:ext cx="3233608" cy="14472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75FBAE9-31D1-5E52-8D88-F61BD44A9326}"/>
              </a:ext>
            </a:extLst>
          </p:cNvPr>
          <p:cNvCxnSpPr>
            <a:cxnSpLocks/>
          </p:cNvCxnSpPr>
          <p:nvPr/>
        </p:nvCxnSpPr>
        <p:spPr>
          <a:xfrm flipV="1">
            <a:off x="4385598" y="2708345"/>
            <a:ext cx="3233608" cy="14472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00E1B7-2DE5-14D7-BC77-6D8B0A29AA7A}"/>
              </a:ext>
            </a:extLst>
          </p:cNvPr>
          <p:cNvCxnSpPr>
            <a:cxnSpLocks/>
          </p:cNvCxnSpPr>
          <p:nvPr/>
        </p:nvCxnSpPr>
        <p:spPr>
          <a:xfrm flipV="1">
            <a:off x="4385598" y="2435289"/>
            <a:ext cx="3233608" cy="144720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large margin classifier</a:t>
            </a:r>
            <a:endParaRPr lang="en-GB" sz="2800" dirty="0">
              <a:ea typeface="Lato"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74851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large margin classifier</a:t>
            </a:r>
            <a:endParaRPr lang="en-GB" sz="2800" dirty="0">
              <a:ea typeface="Lato"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CA72A967-6E59-C14F-1266-8F27311B748F}"/>
              </a:ext>
            </a:extLst>
          </p:cNvPr>
          <p:cNvSpPr txBox="1"/>
          <p:nvPr/>
        </p:nvSpPr>
        <p:spPr>
          <a:xfrm>
            <a:off x="7178915" y="1144592"/>
            <a:ext cx="4511069" cy="3416320"/>
          </a:xfrm>
          <a:prstGeom prst="rect">
            <a:avLst/>
          </a:prstGeom>
          <a:noFill/>
        </p:spPr>
        <p:txBody>
          <a:bodyPr wrap="square" rtlCol="0">
            <a:spAutoFit/>
          </a:bodyPr>
          <a:lstStyle/>
          <a:p>
            <a:r>
              <a:rPr lang="nl-NL" dirty="0">
                <a:latin typeface="Calibri" panose="020F0502020204030204" pitchFamily="34" charset="0"/>
              </a:rPr>
              <a:t>red points statisfy </a:t>
            </a:r>
          </a:p>
          <a:p>
            <a:endParaRPr lang="nl-NL" dirty="0">
              <a:latin typeface="Calibri" panose="020F0502020204030204" pitchFamily="34" charset="0"/>
            </a:endParaRPr>
          </a:p>
          <a:p>
            <a:r>
              <a:rPr lang="nl-NL" dirty="0">
                <a:latin typeface="Calibri" panose="020F0502020204030204" pitchFamily="34" charset="0"/>
              </a:rPr>
              <a:t>blue points satisfy</a:t>
            </a:r>
          </a:p>
          <a:p>
            <a:endParaRPr lang="nl-NL" dirty="0">
              <a:latin typeface="Calibri" panose="020F0502020204030204" pitchFamily="34" charset="0"/>
            </a:endParaRPr>
          </a:p>
          <a:p>
            <a:r>
              <a:rPr lang="nl-NL" dirty="0">
                <a:latin typeface="Calibri" panose="020F0502020204030204" pitchFamily="34" charset="0"/>
              </a:rPr>
              <a:t>distance bewteen two dashed lines is</a:t>
            </a: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endParaRPr lang="nl-NL" dirty="0">
              <a:latin typeface="Calibri" panose="020F0502020204030204" pitchFamily="34" charset="0"/>
            </a:endParaRPr>
          </a:p>
          <a:p>
            <a:r>
              <a:rPr lang="nl-NL" dirty="0">
                <a:latin typeface="Calibri" panose="020F0502020204030204" pitchFamily="34" charset="0"/>
              </a:rPr>
              <a:t>SVM objective was</a:t>
            </a:r>
          </a:p>
          <a:p>
            <a:pPr marL="285750" indent="-285750">
              <a:buFont typeface="Courier New" panose="02070309020205020404" pitchFamily="49" charset="0"/>
              <a:buChar char="o"/>
            </a:pPr>
            <a:endParaRPr lang="en-US" dirty="0">
              <a:latin typeface="Calibri" panose="020F0502020204030204" pitchFamily="34" charset="0"/>
            </a:endParaRPr>
          </a:p>
        </p:txBody>
      </p:sp>
      <p:pic>
        <p:nvPicPr>
          <p:cNvPr id="11" name="Picture 10">
            <a:extLst>
              <a:ext uri="{FF2B5EF4-FFF2-40B4-BE49-F238E27FC236}">
                <a16:creationId xmlns:a16="http://schemas.microsoft.com/office/drawing/2014/main" id="{07F17CDB-D6C3-2BCD-E179-958055DBC6A9}"/>
              </a:ext>
            </a:extLst>
          </p:cNvPr>
          <p:cNvPicPr>
            <a:picLocks noChangeAspect="1"/>
          </p:cNvPicPr>
          <p:nvPr/>
        </p:nvPicPr>
        <p:blipFill>
          <a:blip r:embed="rId3"/>
          <a:stretch>
            <a:fillRect/>
          </a:stretch>
        </p:blipFill>
        <p:spPr>
          <a:xfrm>
            <a:off x="764123" y="1056720"/>
            <a:ext cx="4591050" cy="4314825"/>
          </a:xfrm>
          <a:prstGeom prst="rect">
            <a:avLst/>
          </a:prstGeom>
        </p:spPr>
      </p:pic>
      <p:sp>
        <p:nvSpPr>
          <p:cNvPr id="12" name="Arc 11">
            <a:extLst>
              <a:ext uri="{FF2B5EF4-FFF2-40B4-BE49-F238E27FC236}">
                <a16:creationId xmlns:a16="http://schemas.microsoft.com/office/drawing/2014/main" id="{5752C505-63D7-FC80-803F-400BEF8CDEEA}"/>
              </a:ext>
            </a:extLst>
          </p:cNvPr>
          <p:cNvSpPr/>
          <p:nvPr/>
        </p:nvSpPr>
        <p:spPr>
          <a:xfrm rot="18060186">
            <a:off x="4462284" y="2048814"/>
            <a:ext cx="1356659" cy="1330879"/>
          </a:xfrm>
          <a:prstGeom prst="arc">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12">
            <a:extLst>
              <a:ext uri="{FF2B5EF4-FFF2-40B4-BE49-F238E27FC236}">
                <a16:creationId xmlns:a16="http://schemas.microsoft.com/office/drawing/2014/main" id="{BD11B685-E2AB-EEA0-0CDC-D2FAFCA0B451}"/>
              </a:ext>
            </a:extLst>
          </p:cNvPr>
          <p:cNvSpPr/>
          <p:nvPr/>
        </p:nvSpPr>
        <p:spPr>
          <a:xfrm rot="8932894">
            <a:off x="4614776" y="2173755"/>
            <a:ext cx="1356659" cy="1330879"/>
          </a:xfrm>
          <a:prstGeom prst="arc">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 name="Picture 13">
            <a:extLst>
              <a:ext uri="{FF2B5EF4-FFF2-40B4-BE49-F238E27FC236}">
                <a16:creationId xmlns:a16="http://schemas.microsoft.com/office/drawing/2014/main" id="{795D7A7C-4BDD-79B3-600D-1387DC2C598D}"/>
              </a:ext>
            </a:extLst>
          </p:cNvPr>
          <p:cNvPicPr>
            <a:picLocks noChangeAspect="1"/>
          </p:cNvPicPr>
          <p:nvPr/>
        </p:nvPicPr>
        <p:blipFill>
          <a:blip r:embed="rId4"/>
          <a:stretch>
            <a:fillRect/>
          </a:stretch>
        </p:blipFill>
        <p:spPr>
          <a:xfrm>
            <a:off x="8121332" y="2610514"/>
            <a:ext cx="1676400" cy="1066800"/>
          </a:xfrm>
          <a:prstGeom prst="rect">
            <a:avLst/>
          </a:prstGeom>
        </p:spPr>
      </p:pic>
      <p:pic>
        <p:nvPicPr>
          <p:cNvPr id="15" name="Picture 14">
            <a:extLst>
              <a:ext uri="{FF2B5EF4-FFF2-40B4-BE49-F238E27FC236}">
                <a16:creationId xmlns:a16="http://schemas.microsoft.com/office/drawing/2014/main" id="{7C6A74F6-AA86-C9FD-9DA8-40CE75B8954A}"/>
              </a:ext>
            </a:extLst>
          </p:cNvPr>
          <p:cNvPicPr>
            <a:picLocks noChangeAspect="1"/>
          </p:cNvPicPr>
          <p:nvPr/>
        </p:nvPicPr>
        <p:blipFill>
          <a:blip r:embed="rId5"/>
          <a:stretch>
            <a:fillRect/>
          </a:stretch>
        </p:blipFill>
        <p:spPr>
          <a:xfrm>
            <a:off x="8121332" y="4363550"/>
            <a:ext cx="1914525" cy="923925"/>
          </a:xfrm>
          <a:prstGeom prst="rect">
            <a:avLst/>
          </a:prstGeom>
        </p:spPr>
      </p:pic>
      <p:pic>
        <p:nvPicPr>
          <p:cNvPr id="16" name="Picture 15">
            <a:extLst>
              <a:ext uri="{FF2B5EF4-FFF2-40B4-BE49-F238E27FC236}">
                <a16:creationId xmlns:a16="http://schemas.microsoft.com/office/drawing/2014/main" id="{C0226D29-22A5-642E-8C5E-1563C85E529E}"/>
              </a:ext>
            </a:extLst>
          </p:cNvPr>
          <p:cNvPicPr>
            <a:picLocks noChangeAspect="1"/>
          </p:cNvPicPr>
          <p:nvPr/>
        </p:nvPicPr>
        <p:blipFill>
          <a:blip r:embed="rId6"/>
          <a:stretch>
            <a:fillRect/>
          </a:stretch>
        </p:blipFill>
        <p:spPr>
          <a:xfrm>
            <a:off x="9303106" y="1104423"/>
            <a:ext cx="1276359" cy="361953"/>
          </a:xfrm>
          <a:prstGeom prst="rect">
            <a:avLst/>
          </a:prstGeom>
        </p:spPr>
      </p:pic>
      <p:pic>
        <p:nvPicPr>
          <p:cNvPr id="17" name="Picture 16">
            <a:extLst>
              <a:ext uri="{FF2B5EF4-FFF2-40B4-BE49-F238E27FC236}">
                <a16:creationId xmlns:a16="http://schemas.microsoft.com/office/drawing/2014/main" id="{D7A8DCAC-CFB2-7A02-408E-11AB33056C4A}"/>
              </a:ext>
            </a:extLst>
          </p:cNvPr>
          <p:cNvPicPr>
            <a:picLocks noChangeAspect="1"/>
          </p:cNvPicPr>
          <p:nvPr/>
        </p:nvPicPr>
        <p:blipFill>
          <a:blip r:embed="rId7"/>
          <a:stretch>
            <a:fillRect/>
          </a:stretch>
        </p:blipFill>
        <p:spPr>
          <a:xfrm>
            <a:off x="9330682" y="1664905"/>
            <a:ext cx="1423998" cy="366715"/>
          </a:xfrm>
          <a:prstGeom prst="rect">
            <a:avLst/>
          </a:prstGeom>
        </p:spPr>
      </p:pic>
      <p:pic>
        <p:nvPicPr>
          <p:cNvPr id="18" name="Picture 17">
            <a:extLst>
              <a:ext uri="{FF2B5EF4-FFF2-40B4-BE49-F238E27FC236}">
                <a16:creationId xmlns:a16="http://schemas.microsoft.com/office/drawing/2014/main" id="{672789B5-4D68-56C2-42B1-27B1FDBD2F24}"/>
              </a:ext>
            </a:extLst>
          </p:cNvPr>
          <p:cNvPicPr>
            <a:picLocks noChangeAspect="1"/>
          </p:cNvPicPr>
          <p:nvPr/>
        </p:nvPicPr>
        <p:blipFill>
          <a:blip r:embed="rId8"/>
          <a:stretch>
            <a:fillRect/>
          </a:stretch>
        </p:blipFill>
        <p:spPr>
          <a:xfrm>
            <a:off x="5473070" y="2172398"/>
            <a:ext cx="1233497" cy="371478"/>
          </a:xfrm>
          <a:prstGeom prst="rect">
            <a:avLst/>
          </a:prstGeom>
        </p:spPr>
      </p:pic>
      <p:pic>
        <p:nvPicPr>
          <p:cNvPr id="19" name="Picture 18">
            <a:extLst>
              <a:ext uri="{FF2B5EF4-FFF2-40B4-BE49-F238E27FC236}">
                <a16:creationId xmlns:a16="http://schemas.microsoft.com/office/drawing/2014/main" id="{394C8930-6309-D9FE-DF7A-32A156CFDEB0}"/>
              </a:ext>
            </a:extLst>
          </p:cNvPr>
          <p:cNvPicPr>
            <a:picLocks noChangeAspect="1"/>
          </p:cNvPicPr>
          <p:nvPr/>
        </p:nvPicPr>
        <p:blipFill>
          <a:blip r:embed="rId9"/>
          <a:stretch>
            <a:fillRect/>
          </a:stretch>
        </p:blipFill>
        <p:spPr>
          <a:xfrm>
            <a:off x="5452068" y="3015141"/>
            <a:ext cx="1490673" cy="395290"/>
          </a:xfrm>
          <a:prstGeom prst="rect">
            <a:avLst/>
          </a:prstGeom>
        </p:spPr>
      </p:pic>
    </p:spTree>
    <p:extLst>
      <p:ext uri="{BB962C8B-B14F-4D97-AF65-F5344CB8AC3E}">
        <p14:creationId xmlns:p14="http://schemas.microsoft.com/office/powerpoint/2010/main" val="1455943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CB99E-078A-71B3-5390-D5359FA0CF3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3AFAF0D-7050-F145-6E78-82FDEE23A0F5}"/>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a:t>
            </a:r>
            <a:endParaRPr lang="en-GB" sz="2800" dirty="0">
              <a:ea typeface="Lato"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C4270503-017B-8DE8-A98B-F4A4C504651D}"/>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1325874C-5399-084F-BCE0-703B79934175}"/>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804AEF10-2336-8D3D-8C3F-57DCD0C75A2B}"/>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93289CF-D89A-E779-02F1-6ECE8BD2C9D2}"/>
              </a:ext>
            </a:extLst>
          </p:cNvPr>
          <p:cNvSpPr txBox="1"/>
          <p:nvPr/>
        </p:nvSpPr>
        <p:spPr>
          <a:xfrm>
            <a:off x="323440" y="1252204"/>
            <a:ext cx="10996097" cy="2308324"/>
          </a:xfrm>
          <a:prstGeom prst="rect">
            <a:avLst/>
          </a:prstGeom>
          <a:noFill/>
        </p:spPr>
        <p:txBody>
          <a:bodyPr wrap="square" rtlCol="0">
            <a:spAutoFit/>
          </a:bodyPr>
          <a:lstStyle/>
          <a:p>
            <a:r>
              <a:rPr lang="en-GB" b="1" dirty="0"/>
              <a:t>Soft margin </a:t>
            </a:r>
            <a:r>
              <a:rPr lang="en-GB" dirty="0"/>
              <a:t>SVM allows some misclassification by introducing </a:t>
            </a:r>
            <a:r>
              <a:rPr lang="en-GB" b="1" dirty="0"/>
              <a:t>slack variables </a:t>
            </a:r>
            <a:r>
              <a:rPr lang="en-GB" dirty="0"/>
              <a:t>(𝜉</a:t>
            </a:r>
            <a:r>
              <a:rPr lang="el-GR" dirty="0"/>
              <a:t>) </a:t>
            </a:r>
            <a:r>
              <a:rPr lang="en-GB" dirty="0"/>
              <a:t>to handle overlapping classes, making the model more flexible when data is not perfectly separable.</a:t>
            </a:r>
          </a:p>
          <a:p>
            <a:endParaRPr lang="en-GB" dirty="0"/>
          </a:p>
          <a:p>
            <a:r>
              <a:rPr lang="en-GB" dirty="0"/>
              <a:t>It balances margin maximization and classification error using a </a:t>
            </a:r>
            <a:r>
              <a:rPr lang="en-GB" b="1" dirty="0"/>
              <a:t>regularization parameter </a:t>
            </a:r>
            <a:r>
              <a:rPr lang="en-GB" dirty="0"/>
              <a:t>(𝐶), where a small 𝐶 allows more misclassifications (wider margin), and a large 𝐶 forces stricter separation (narrower margin).</a:t>
            </a:r>
          </a:p>
          <a:p>
            <a:endParaRPr lang="en-GB" dirty="0"/>
          </a:p>
          <a:p>
            <a:r>
              <a:rPr lang="en-GB" dirty="0"/>
              <a:t>Soft margin SVM improves generalization by preventing overfitting in noisy or complex datasets while still maintaining a robust decision boundary.</a:t>
            </a:r>
            <a:endParaRPr lang="LID4096" dirty="0"/>
          </a:p>
        </p:txBody>
      </p:sp>
    </p:spTree>
    <p:extLst>
      <p:ext uri="{BB962C8B-B14F-4D97-AF65-F5344CB8AC3E}">
        <p14:creationId xmlns:p14="http://schemas.microsoft.com/office/powerpoint/2010/main" val="9809394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95A54-C16F-15DC-DA7C-284EC7DB2AC7}"/>
              </a:ext>
            </a:extLst>
          </p:cNvPr>
          <p:cNvSpPr txBox="1"/>
          <p:nvPr/>
        </p:nvSpPr>
        <p:spPr>
          <a:xfrm>
            <a:off x="66907" y="6550223"/>
            <a:ext cx="12059052" cy="276999"/>
          </a:xfrm>
          <a:prstGeom prst="rect">
            <a:avLst/>
          </a:prstGeom>
          <a:noFill/>
        </p:spPr>
        <p:txBody>
          <a:bodyPr wrap="square">
            <a:spAutoFit/>
          </a:bodyPr>
          <a:lstStyle/>
          <a:p>
            <a:pPr algn="ctr"/>
            <a:r>
              <a:rPr lang="en-GB" sz="1200" dirty="0">
                <a:solidFill>
                  <a:schemeClr val="bg2">
                    <a:lumMod val="75000"/>
                  </a:schemeClr>
                </a:solidFill>
              </a:rPr>
              <a:t>Machine Learning Methods for Biomedical Data (D012554)</a:t>
            </a:r>
            <a:r>
              <a:rPr lang="nl-BE" sz="1200" dirty="0">
                <a:solidFill>
                  <a:schemeClr val="bg2">
                    <a:lumMod val="75000"/>
                  </a:schemeClr>
                </a:solidFill>
              </a:rPr>
              <a:t> </a:t>
            </a:r>
            <a:endParaRPr lang="LID4096" sz="1200" dirty="0">
              <a:solidFill>
                <a:schemeClr val="bg2">
                  <a:lumMod val="75000"/>
                </a:schemeClr>
              </a:solidFill>
            </a:endParaRPr>
          </a:p>
        </p:txBody>
      </p:sp>
      <p:pic>
        <p:nvPicPr>
          <p:cNvPr id="7" name="Picture 6">
            <a:extLst>
              <a:ext uri="{FF2B5EF4-FFF2-40B4-BE49-F238E27FC236}">
                <a16:creationId xmlns:a16="http://schemas.microsoft.com/office/drawing/2014/main" id="{DE2F6603-4A2A-896B-A094-F917E2EBE642}"/>
              </a:ext>
            </a:extLst>
          </p:cNvPr>
          <p:cNvPicPr>
            <a:picLocks noChangeAspect="1"/>
          </p:cNvPicPr>
          <p:nvPr/>
        </p:nvPicPr>
        <p:blipFill>
          <a:blip r:embed="rId2"/>
          <a:stretch>
            <a:fillRect/>
          </a:stretch>
        </p:blipFill>
        <p:spPr>
          <a:xfrm>
            <a:off x="66041" y="6286237"/>
            <a:ext cx="549743" cy="527971"/>
          </a:xfrm>
          <a:prstGeom prst="rect">
            <a:avLst/>
          </a:prstGeom>
        </p:spPr>
      </p:pic>
      <p:cxnSp>
        <p:nvCxnSpPr>
          <p:cNvPr id="8" name="Straight Connector 7">
            <a:extLst>
              <a:ext uri="{FF2B5EF4-FFF2-40B4-BE49-F238E27FC236}">
                <a16:creationId xmlns:a16="http://schemas.microsoft.com/office/drawing/2014/main" id="{B69BF266-CEE9-DFA2-4D7D-7C260C9D0EFD}"/>
              </a:ext>
            </a:extLst>
          </p:cNvPr>
          <p:cNvCxnSpPr>
            <a:cxnSpLocks/>
          </p:cNvCxnSpPr>
          <p:nvPr/>
        </p:nvCxnSpPr>
        <p:spPr>
          <a:xfrm flipV="1">
            <a:off x="599056" y="6544646"/>
            <a:ext cx="11405231"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9CD5FA-513B-023F-1DC9-34A676871A0A}"/>
              </a:ext>
            </a:extLst>
          </p:cNvPr>
          <p:cNvSpPr txBox="1"/>
          <p:nvPr/>
        </p:nvSpPr>
        <p:spPr>
          <a:xfrm>
            <a:off x="241301" y="129804"/>
            <a:ext cx="11747500" cy="523220"/>
          </a:xfrm>
          <a:prstGeom prst="rect">
            <a:avLst/>
          </a:prstGeom>
          <a:noFill/>
        </p:spPr>
        <p:txBody>
          <a:bodyPr wrap="square" rtlCol="0">
            <a:spAutoFit/>
          </a:bodyPr>
          <a:lstStyle/>
          <a:p>
            <a:r>
              <a:rPr lang="en-US" sz="2800" dirty="0">
                <a:ea typeface="Lato" panose="020B0604020202020204" pitchFamily="34" charset="0"/>
                <a:cs typeface="Helvetica" panose="020B0604020202020204" pitchFamily="34" charset="0"/>
              </a:rPr>
              <a:t>Support vector machine: soft margin</a:t>
            </a:r>
            <a:endParaRPr lang="en-GB" sz="2800" dirty="0">
              <a:ea typeface="Lato"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A457B573-13B1-D474-B631-448C9B1C3FD0}"/>
              </a:ext>
            </a:extLst>
          </p:cNvPr>
          <p:cNvPicPr>
            <a:picLocks noChangeAspect="1"/>
          </p:cNvPicPr>
          <p:nvPr/>
        </p:nvPicPr>
        <p:blipFill>
          <a:blip r:embed="rId3"/>
          <a:stretch>
            <a:fillRect/>
          </a:stretch>
        </p:blipFill>
        <p:spPr>
          <a:xfrm>
            <a:off x="1278077" y="953727"/>
            <a:ext cx="4400550" cy="4219575"/>
          </a:xfrm>
          <a:prstGeom prst="rect">
            <a:avLst/>
          </a:prstGeom>
        </p:spPr>
      </p:pic>
      <p:cxnSp>
        <p:nvCxnSpPr>
          <p:cNvPr id="3" name="Straight Arrow Connector 2">
            <a:extLst>
              <a:ext uri="{FF2B5EF4-FFF2-40B4-BE49-F238E27FC236}">
                <a16:creationId xmlns:a16="http://schemas.microsoft.com/office/drawing/2014/main" id="{D498E0C8-5223-7080-66F5-F4CFC329A5B7}"/>
              </a:ext>
            </a:extLst>
          </p:cNvPr>
          <p:cNvCxnSpPr/>
          <p:nvPr/>
        </p:nvCxnSpPr>
        <p:spPr>
          <a:xfrm>
            <a:off x="3334916" y="2557010"/>
            <a:ext cx="143436" cy="13028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7230261-E3A9-2913-4E54-7A68600E7391}"/>
              </a:ext>
            </a:extLst>
          </p:cNvPr>
          <p:cNvSpPr txBox="1"/>
          <p:nvPr/>
        </p:nvSpPr>
        <p:spPr>
          <a:xfrm>
            <a:off x="6563377" y="1122754"/>
            <a:ext cx="4511069" cy="1477328"/>
          </a:xfrm>
          <a:prstGeom prst="rect">
            <a:avLst/>
          </a:prstGeom>
          <a:noFill/>
        </p:spPr>
        <p:txBody>
          <a:bodyPr wrap="square" rtlCol="0">
            <a:spAutoFit/>
          </a:bodyPr>
          <a:lstStyle/>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pPr marL="285750" indent="-285750">
              <a:buFont typeface="Courier New" panose="02070309020205020404" pitchFamily="49" charset="0"/>
              <a:buChar char="o"/>
            </a:pPr>
            <a:endParaRPr lang="nl-NL" dirty="0">
              <a:latin typeface="Calibri" panose="020F0502020204030204" pitchFamily="34" charset="0"/>
            </a:endParaRPr>
          </a:p>
          <a:p>
            <a:endParaRPr lang="en-US" dirty="0">
              <a:latin typeface="Calibri" panose="020F0502020204030204" pitchFamily="34" charset="0"/>
            </a:endParaRPr>
          </a:p>
        </p:txBody>
      </p:sp>
      <p:pic>
        <p:nvPicPr>
          <p:cNvPr id="5" name="Picture 4">
            <a:extLst>
              <a:ext uri="{FF2B5EF4-FFF2-40B4-BE49-F238E27FC236}">
                <a16:creationId xmlns:a16="http://schemas.microsoft.com/office/drawing/2014/main" id="{9E01D8F1-E6E1-D9E4-8EF5-9F55A0385954}"/>
              </a:ext>
            </a:extLst>
          </p:cNvPr>
          <p:cNvPicPr>
            <a:picLocks noChangeAspect="1"/>
          </p:cNvPicPr>
          <p:nvPr/>
        </p:nvPicPr>
        <p:blipFill>
          <a:blip r:embed="rId4"/>
          <a:stretch>
            <a:fillRect/>
          </a:stretch>
        </p:blipFill>
        <p:spPr>
          <a:xfrm>
            <a:off x="7179224" y="2255385"/>
            <a:ext cx="2762270" cy="881069"/>
          </a:xfrm>
          <a:prstGeom prst="rect">
            <a:avLst/>
          </a:prstGeom>
        </p:spPr>
      </p:pic>
    </p:spTree>
    <p:extLst>
      <p:ext uri="{BB962C8B-B14F-4D97-AF65-F5344CB8AC3E}">
        <p14:creationId xmlns:p14="http://schemas.microsoft.com/office/powerpoint/2010/main" val="4112647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11409</TotalTime>
  <Words>4960</Words>
  <Application>Microsoft Office PowerPoint</Application>
  <PresentationFormat>Widescreen</PresentationFormat>
  <Paragraphs>831</Paragraphs>
  <Slides>128</Slides>
  <Notes>62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128</vt:i4>
      </vt:variant>
    </vt:vector>
  </HeadingPairs>
  <TitlesOfParts>
    <vt:vector size="135" baseType="lpstr">
      <vt:lpstr>Arial</vt:lpstr>
      <vt:lpstr>Calibri</vt:lpstr>
      <vt:lpstr>Calibri Light</vt:lpstr>
      <vt:lpstr>Courier New</vt:lpstr>
      <vt:lpstr>Freestyle Script</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user</dc:creator>
  <cp:lastModifiedBy>Sven Degroeve</cp:lastModifiedBy>
  <cp:revision>364</cp:revision>
  <cp:lastPrinted>2018-04-26T08:25:03Z</cp:lastPrinted>
  <dcterms:created xsi:type="dcterms:W3CDTF">2015-03-23T10:00:54Z</dcterms:created>
  <dcterms:modified xsi:type="dcterms:W3CDTF">2025-03-31T16:04:06Z</dcterms:modified>
</cp:coreProperties>
</file>